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0" r:id="rId3"/>
    <p:sldId id="257" r:id="rId4"/>
    <p:sldId id="266" r:id="rId5"/>
    <p:sldId id="259" r:id="rId6"/>
    <p:sldId id="263" r:id="rId7"/>
    <p:sldId id="264" r:id="rId8"/>
    <p:sldId id="270" r:id="rId9"/>
    <p:sldId id="265" r:id="rId10"/>
    <p:sldId id="276" r:id="rId11"/>
    <p:sldId id="267" r:id="rId12"/>
    <p:sldId id="268" r:id="rId13"/>
    <p:sldId id="269" r:id="rId14"/>
    <p:sldId id="272" r:id="rId15"/>
    <p:sldId id="258" r:id="rId16"/>
    <p:sldId id="271" r:id="rId17"/>
    <p:sldId id="275" r:id="rId18"/>
    <p:sldId id="274" r:id="rId19"/>
    <p:sldId id="261" r:id="rId20"/>
    <p:sldId id="262"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66" autoAdjust="0"/>
    <p:restoredTop sz="93842" autoAdjust="0"/>
  </p:normalViewPr>
  <p:slideViewPr>
    <p:cSldViewPr snapToGrid="0">
      <p:cViewPr varScale="1">
        <p:scale>
          <a:sx n="67" d="100"/>
          <a:sy n="67" d="100"/>
        </p:scale>
        <p:origin x="3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Happinnes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388888888888887E-2"/>
          <c:y val="0.19296296296296298"/>
          <c:w val="0.88344444444444448"/>
          <c:h val="0.72348789734616503"/>
        </c:manualLayout>
      </c:layout>
      <c:scatterChart>
        <c:scatterStyle val="lineMarker"/>
        <c:varyColors val="0"/>
        <c:ser>
          <c:idx val="0"/>
          <c:order val="0"/>
          <c:spPr>
            <a:ln w="38100" cap="rnd">
              <a:solidFill>
                <a:schemeClr val="accent1"/>
              </a:solidFill>
              <a:round/>
            </a:ln>
            <a:effectLst/>
          </c:spPr>
          <c:marker>
            <c:symbol val="none"/>
          </c:marker>
          <c:xVal>
            <c:numRef>
              <c:f>Sheet1!$G$6:$G$10</c:f>
              <c:numCache>
                <c:formatCode>General</c:formatCode>
                <c:ptCount val="5"/>
                <c:pt idx="0">
                  <c:v>2015</c:v>
                </c:pt>
                <c:pt idx="1">
                  <c:v>2016</c:v>
                </c:pt>
                <c:pt idx="2">
                  <c:v>2017</c:v>
                </c:pt>
                <c:pt idx="3">
                  <c:v>2018</c:v>
                </c:pt>
                <c:pt idx="4">
                  <c:v>2019</c:v>
                </c:pt>
              </c:numCache>
            </c:numRef>
          </c:xVal>
          <c:yVal>
            <c:numRef>
              <c:f>Sheet1!$H$6:$H$10</c:f>
              <c:numCache>
                <c:formatCode>General</c:formatCode>
                <c:ptCount val="5"/>
                <c:pt idx="0">
                  <c:v>5.2</c:v>
                </c:pt>
                <c:pt idx="1">
                  <c:v>4.9000000000000004</c:v>
                </c:pt>
                <c:pt idx="2">
                  <c:v>5.7</c:v>
                </c:pt>
                <c:pt idx="3">
                  <c:v>4.7</c:v>
                </c:pt>
                <c:pt idx="4">
                  <c:v>6</c:v>
                </c:pt>
              </c:numCache>
            </c:numRef>
          </c:yVal>
          <c:smooth val="0"/>
          <c:extLst>
            <c:ext xmlns:c16="http://schemas.microsoft.com/office/drawing/2014/chart" uri="{C3380CC4-5D6E-409C-BE32-E72D297353CC}">
              <c16:uniqueId val="{00000000-D9F9-493A-AA07-4895F475EA41}"/>
            </c:ext>
          </c:extLst>
        </c:ser>
        <c:dLbls>
          <c:showLegendKey val="0"/>
          <c:showVal val="0"/>
          <c:showCatName val="0"/>
          <c:showSerName val="0"/>
          <c:showPercent val="0"/>
          <c:showBubbleSize val="0"/>
        </c:dLbls>
        <c:axId val="246317368"/>
        <c:axId val="246315448"/>
      </c:scatterChart>
      <c:valAx>
        <c:axId val="246317368"/>
        <c:scaling>
          <c:orientation val="minMax"/>
          <c:min val="2014"/>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315448"/>
        <c:crosses val="autoZero"/>
        <c:crossBetween val="midCat"/>
      </c:valAx>
      <c:valAx>
        <c:axId val="24631544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63173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846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59412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0994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61908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5617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6/2/2020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0904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73ED0CC-082F-4160-86E5-0D6041F12778}" type="datetime1">
              <a:rPr lang="en-US" smtClean="0"/>
              <a:t>6/2/2020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93211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4324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372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600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4463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00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0276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6/2/2020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938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6/2/2020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8101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6/2/2020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36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933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6/2/2020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4761453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5D11B-D46C-4E5F-B86C-6125B4E78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43"/>
          <a:stretch/>
        </p:blipFill>
        <p:spPr>
          <a:xfrm>
            <a:off x="19" y="10"/>
            <a:ext cx="12191981" cy="6857990"/>
          </a:xfrm>
          <a:prstGeom prst="rect">
            <a:avLst/>
          </a:prstGeom>
        </p:spPr>
      </p:pic>
      <p:sp>
        <p:nvSpPr>
          <p:cNvPr id="2" name="Title 1">
            <a:extLst>
              <a:ext uri="{FF2B5EF4-FFF2-40B4-BE49-F238E27FC236}">
                <a16:creationId xmlns:a16="http://schemas.microsoft.com/office/drawing/2014/main" id="{5E864FEF-B07E-4C3C-9238-9FD791669CBF}"/>
              </a:ext>
            </a:extLst>
          </p:cNvPr>
          <p:cNvSpPr>
            <a:spLocks noGrp="1"/>
          </p:cNvSpPr>
          <p:nvPr>
            <p:ph type="ctrTitle"/>
          </p:nvPr>
        </p:nvSpPr>
        <p:spPr>
          <a:xfrm>
            <a:off x="1294794" y="2127413"/>
            <a:ext cx="10173305" cy="2420504"/>
          </a:xfrm>
        </p:spPr>
        <p:txBody>
          <a:bodyPr>
            <a:normAutofit/>
          </a:bodyPr>
          <a:lstStyle/>
          <a:p>
            <a:pPr algn="l"/>
            <a:r>
              <a:rPr lang="en-CA" sz="5400" b="1" dirty="0">
                <a:solidFill>
                  <a:srgbClr val="FFFF00"/>
                </a:solidFill>
              </a:rPr>
              <a:t>SAS Project : </a:t>
            </a:r>
            <a:r>
              <a:rPr lang="en-CA" sz="5400" b="1" dirty="0">
                <a:solidFill>
                  <a:schemeClr val="accent2">
                    <a:lumMod val="75000"/>
                  </a:schemeClr>
                </a:solidFill>
              </a:rPr>
              <a:t>World Happiness</a:t>
            </a:r>
          </a:p>
        </p:txBody>
      </p:sp>
      <p:sp>
        <p:nvSpPr>
          <p:cNvPr id="5" name="Rectangle 4">
            <a:extLst>
              <a:ext uri="{FF2B5EF4-FFF2-40B4-BE49-F238E27FC236}">
                <a16:creationId xmlns:a16="http://schemas.microsoft.com/office/drawing/2014/main" id="{EFB41693-9037-4A03-84A1-73C9FDD23D91}"/>
              </a:ext>
            </a:extLst>
          </p:cNvPr>
          <p:cNvSpPr/>
          <p:nvPr/>
        </p:nvSpPr>
        <p:spPr>
          <a:xfrm>
            <a:off x="5590570" y="5587837"/>
            <a:ext cx="610613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dirty="0" err="1">
                <a:solidFill>
                  <a:schemeClr val="accent6">
                    <a:lumMod val="20000"/>
                    <a:lumOff val="80000"/>
                  </a:schemeClr>
                </a:solidFill>
              </a:rPr>
              <a:t>Katayoon</a:t>
            </a:r>
            <a:r>
              <a:rPr lang="en-CA" sz="3200" b="1" dirty="0">
                <a:solidFill>
                  <a:schemeClr val="accent6">
                    <a:lumMod val="20000"/>
                    <a:lumOff val="80000"/>
                  </a:schemeClr>
                </a:solidFill>
              </a:rPr>
              <a:t> Sadeghi </a:t>
            </a:r>
            <a:r>
              <a:rPr lang="en-CA" sz="3200" b="1" dirty="0" err="1">
                <a:solidFill>
                  <a:schemeClr val="accent6">
                    <a:lumMod val="20000"/>
                    <a:lumOff val="80000"/>
                  </a:schemeClr>
                </a:solidFill>
              </a:rPr>
              <a:t>mehr</a:t>
            </a:r>
            <a:endParaRPr lang="en-CA" sz="3200" b="1" dirty="0">
              <a:solidFill>
                <a:schemeClr val="accent6">
                  <a:lumMod val="20000"/>
                  <a:lumOff val="80000"/>
                </a:schemeClr>
              </a:solidFill>
            </a:endParaRPr>
          </a:p>
          <a:p>
            <a:r>
              <a:rPr lang="en-CA" sz="3200" b="1" dirty="0">
                <a:solidFill>
                  <a:schemeClr val="accent6">
                    <a:lumMod val="20000"/>
                    <a:lumOff val="80000"/>
                  </a:schemeClr>
                </a:solidFill>
              </a:rPr>
              <a:t>May 29</a:t>
            </a:r>
            <a:r>
              <a:rPr lang="en-CA" sz="3200" b="1" baseline="30000" dirty="0">
                <a:solidFill>
                  <a:schemeClr val="accent6">
                    <a:lumMod val="20000"/>
                    <a:lumOff val="80000"/>
                  </a:schemeClr>
                </a:solidFill>
              </a:rPr>
              <a:t>th</a:t>
            </a:r>
            <a:r>
              <a:rPr lang="en-CA" sz="3200" b="1" dirty="0">
                <a:solidFill>
                  <a:schemeClr val="accent6">
                    <a:lumMod val="20000"/>
                    <a:lumOff val="80000"/>
                  </a:schemeClr>
                </a:solidFill>
              </a:rPr>
              <a:t>, 2020</a:t>
            </a:r>
          </a:p>
          <a:p>
            <a:pPr algn="ctr"/>
            <a:endParaRPr lang="en-CA" sz="3200" b="1" dirty="0">
              <a:solidFill>
                <a:schemeClr val="accent6">
                  <a:lumMod val="20000"/>
                  <a:lumOff val="80000"/>
                </a:schemeClr>
              </a:solidFill>
            </a:endParaRPr>
          </a:p>
          <a:p>
            <a:pPr algn="ctr"/>
            <a:endParaRPr lang="en-CA" sz="3200" dirty="0"/>
          </a:p>
        </p:txBody>
      </p:sp>
    </p:spTree>
    <p:extLst>
      <p:ext uri="{BB962C8B-B14F-4D97-AF65-F5344CB8AC3E}">
        <p14:creationId xmlns:p14="http://schemas.microsoft.com/office/powerpoint/2010/main" val="113602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834182" cy="1400530"/>
          </a:xfrm>
        </p:spPr>
        <p:txBody>
          <a:bodyPr/>
          <a:lstStyle/>
          <a:p>
            <a:r>
              <a:rPr lang="en-CA" b="1" dirty="0">
                <a:solidFill>
                  <a:schemeClr val="accent2">
                    <a:lumMod val="75000"/>
                  </a:schemeClr>
                </a:solidFill>
              </a:rPr>
              <a:t>Descriptive Analysis </a:t>
            </a:r>
            <a:endParaRPr lang="en-CA" sz="2000" dirty="0"/>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1333499" y="1192225"/>
            <a:ext cx="10376635" cy="4890807"/>
          </a:xfrm>
        </p:spPr>
        <p:txBody>
          <a:bodyPr>
            <a:noAutofit/>
          </a:bodyPr>
          <a:lstStyle/>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graphicFrame>
        <p:nvGraphicFramePr>
          <p:cNvPr id="4" name="Table 3">
            <a:extLst>
              <a:ext uri="{FF2B5EF4-FFF2-40B4-BE49-F238E27FC236}">
                <a16:creationId xmlns:a16="http://schemas.microsoft.com/office/drawing/2014/main" id="{2DA7DF9D-B145-4CF5-BEB0-512B15457218}"/>
              </a:ext>
            </a:extLst>
          </p:cNvPr>
          <p:cNvGraphicFramePr>
            <a:graphicFrameLocks noGrp="1"/>
          </p:cNvGraphicFramePr>
          <p:nvPr>
            <p:extLst>
              <p:ext uri="{D42A27DB-BD31-4B8C-83A1-F6EECF244321}">
                <p14:modId xmlns:p14="http://schemas.microsoft.com/office/powerpoint/2010/main" val="2203919952"/>
              </p:ext>
            </p:extLst>
          </p:nvPr>
        </p:nvGraphicFramePr>
        <p:xfrm>
          <a:off x="612761" y="3429000"/>
          <a:ext cx="2446338" cy="3229610"/>
        </p:xfrm>
        <a:graphic>
          <a:graphicData uri="http://schemas.openxmlformats.org/drawingml/2006/table">
            <a:tbl>
              <a:tblPr>
                <a:tableStyleId>{5C22544A-7EE6-4342-B048-85BDC9FD1C3A}</a:tableStyleId>
              </a:tblPr>
              <a:tblGrid>
                <a:gridCol w="1038225">
                  <a:extLst>
                    <a:ext uri="{9D8B030D-6E8A-4147-A177-3AD203B41FA5}">
                      <a16:colId xmlns:a16="http://schemas.microsoft.com/office/drawing/2014/main" val="9187905"/>
                    </a:ext>
                  </a:extLst>
                </a:gridCol>
                <a:gridCol w="738188">
                  <a:extLst>
                    <a:ext uri="{9D8B030D-6E8A-4147-A177-3AD203B41FA5}">
                      <a16:colId xmlns:a16="http://schemas.microsoft.com/office/drawing/2014/main" val="1411601786"/>
                    </a:ext>
                  </a:extLst>
                </a:gridCol>
                <a:gridCol w="669925">
                  <a:extLst>
                    <a:ext uri="{9D8B030D-6E8A-4147-A177-3AD203B41FA5}">
                      <a16:colId xmlns:a16="http://schemas.microsoft.com/office/drawing/2014/main" val="3023215529"/>
                    </a:ext>
                  </a:extLst>
                </a:gridCol>
              </a:tblGrid>
              <a:tr h="190500">
                <a:tc>
                  <a:txBody>
                    <a:bodyPr/>
                    <a:lstStyle/>
                    <a:p>
                      <a:pPr algn="l" fontAlgn="b"/>
                      <a:r>
                        <a:rPr lang="en-CA" sz="1200" u="none" strike="noStrike">
                          <a:effectLst/>
                        </a:rPr>
                        <a:t>Country</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Avg_Trust</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Avg_Life</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81670353"/>
                  </a:ext>
                </a:extLst>
              </a:tr>
              <a:tr h="184150">
                <a:tc>
                  <a:txBody>
                    <a:bodyPr/>
                    <a:lstStyle/>
                    <a:p>
                      <a:pPr algn="l" fontAlgn="b"/>
                      <a:r>
                        <a:rPr lang="en-CA" sz="1200" u="none" strike="noStrike">
                          <a:effectLst/>
                        </a:rPr>
                        <a:t>Rwanda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0.50</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68.29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4713198"/>
                  </a:ext>
                </a:extLst>
              </a:tr>
              <a:tr h="184150">
                <a:tc>
                  <a:txBody>
                    <a:bodyPr/>
                    <a:lstStyle/>
                    <a:p>
                      <a:pPr algn="l" fontAlgn="b"/>
                      <a:r>
                        <a:rPr lang="en-CA" sz="1200" u="none" strike="noStrike">
                          <a:effectLst/>
                        </a:rPr>
                        <a:t>Qatar</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79.99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433601"/>
                  </a:ext>
                </a:extLst>
              </a:tr>
              <a:tr h="190500">
                <a:tc>
                  <a:txBody>
                    <a:bodyPr/>
                    <a:lstStyle/>
                    <a:p>
                      <a:pPr algn="l" fontAlgn="b"/>
                      <a:r>
                        <a:rPr lang="en-CA" sz="1200" u="none" strike="noStrike">
                          <a:effectLst/>
                        </a:rPr>
                        <a:t>Singapore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0.48</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83.26</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74308528"/>
                  </a:ext>
                </a:extLst>
              </a:tr>
              <a:tr h="184150">
                <a:tc>
                  <a:txBody>
                    <a:bodyPr/>
                    <a:lstStyle/>
                    <a:p>
                      <a:pPr algn="l" fontAlgn="b"/>
                      <a:r>
                        <a:rPr lang="en-CA" sz="1200" u="none" strike="noStrike">
                          <a:effectLst/>
                        </a:rPr>
                        <a:t>Denmark</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80.68</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64141748"/>
                  </a:ext>
                </a:extLst>
              </a:tr>
              <a:tr h="190500">
                <a:tc>
                  <a:txBody>
                    <a:bodyPr/>
                    <a:lstStyle/>
                    <a:p>
                      <a:pPr algn="l" fontAlgn="b"/>
                      <a:r>
                        <a:rPr lang="en-CA" sz="1200" u="none" strike="noStrike">
                          <a:effectLst/>
                        </a:rPr>
                        <a:t>Sweden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82.52</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0464969"/>
                  </a:ext>
                </a:extLst>
              </a:tr>
              <a:tr h="184150">
                <a:tc>
                  <a:txBody>
                    <a:bodyPr/>
                    <a:lstStyle/>
                    <a:p>
                      <a:pPr algn="l" fontAlgn="b"/>
                      <a:r>
                        <a:rPr lang="en-CA" sz="1200" u="none" strike="noStrike">
                          <a:effectLst/>
                        </a:rPr>
                        <a:t>New Zealand</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82.00</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4231551"/>
                  </a:ext>
                </a:extLst>
              </a:tr>
              <a:tr h="190500">
                <a:tc>
                  <a:txBody>
                    <a:bodyPr/>
                    <a:lstStyle/>
                    <a:p>
                      <a:pPr algn="l" fontAlgn="b"/>
                      <a:r>
                        <a:rPr lang="en-CA" sz="1200" u="none" strike="noStrike">
                          <a:effectLst/>
                        </a:rPr>
                        <a:t>Finland</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0.40</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81.56</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2028406"/>
                  </a:ext>
                </a:extLst>
              </a:tr>
              <a:tr h="190500">
                <a:tc>
                  <a:txBody>
                    <a:bodyPr/>
                    <a:lstStyle/>
                    <a:p>
                      <a:pPr algn="l" fontAlgn="b"/>
                      <a:r>
                        <a:rPr lang="en-CA" sz="1200" u="none" strike="noStrike">
                          <a:effectLst/>
                        </a:rPr>
                        <a:t>Switzerland</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0.40</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83.47</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7429988"/>
                  </a:ext>
                </a:extLst>
              </a:tr>
              <a:tr h="190500">
                <a:tc>
                  <a:txBody>
                    <a:bodyPr/>
                    <a:lstStyle/>
                    <a:p>
                      <a:pPr algn="l" fontAlgn="b"/>
                      <a:r>
                        <a:rPr lang="en-CA" sz="1200" u="none" strike="noStrike">
                          <a:effectLst/>
                        </a:rPr>
                        <a:t>United Arab</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77.64</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17966075"/>
                  </a:ext>
                </a:extLst>
              </a:tr>
              <a:tr h="184150">
                <a:tc>
                  <a:txBody>
                    <a:bodyPr/>
                    <a:lstStyle/>
                    <a:p>
                      <a:pPr algn="l" fontAlgn="b"/>
                      <a:r>
                        <a:rPr lang="en-CA" sz="1200" u="none" strike="noStrike">
                          <a:effectLst/>
                        </a:rPr>
                        <a:t>Luxembourg</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81.95</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2768918"/>
                  </a:ext>
                </a:extLst>
              </a:tr>
              <a:tr h="190500">
                <a:tc>
                  <a:txBody>
                    <a:bodyPr/>
                    <a:lstStyle/>
                    <a:p>
                      <a:pPr algn="l" fontAlgn="b"/>
                      <a:r>
                        <a:rPr lang="en-CA" sz="1200" u="none" strike="noStrike">
                          <a:effectLst/>
                        </a:rPr>
                        <a:t>Norway</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82.15</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9849836"/>
                  </a:ext>
                </a:extLst>
              </a:tr>
              <a:tr h="184150">
                <a:tc>
                  <a:txBody>
                    <a:bodyPr/>
                    <a:lstStyle/>
                    <a:p>
                      <a:pPr algn="l" fontAlgn="b"/>
                      <a:r>
                        <a:rPr lang="en-CA" sz="1200" u="none" strike="noStrike">
                          <a:effectLst/>
                        </a:rPr>
                        <a:t>Hong Kong</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84.47</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35336141"/>
                  </a:ext>
                </a:extLst>
              </a:tr>
              <a:tr h="184150">
                <a:tc>
                  <a:txBody>
                    <a:bodyPr/>
                    <a:lstStyle/>
                    <a:p>
                      <a:pPr algn="l" fontAlgn="b"/>
                      <a:r>
                        <a:rPr lang="en-CA" sz="1200" u="none" strike="noStrike">
                          <a:effectLst/>
                        </a:rPr>
                        <a:t>Australia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83.12</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49475480"/>
                  </a:ext>
                </a:extLst>
              </a:tr>
              <a:tr h="190500">
                <a:tc>
                  <a:txBody>
                    <a:bodyPr/>
                    <a:lstStyle/>
                    <a:p>
                      <a:pPr algn="l" fontAlgn="b"/>
                      <a:r>
                        <a:rPr lang="en-CA" sz="1200" u="none" strike="noStrike">
                          <a:effectLst/>
                        </a:rPr>
                        <a:t>Oman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76.89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11749398"/>
                  </a:ext>
                </a:extLst>
              </a:tr>
              <a:tr h="190500">
                <a:tc>
                  <a:txBody>
                    <a:bodyPr/>
                    <a:lstStyle/>
                    <a:p>
                      <a:pPr algn="l" fontAlgn="b"/>
                      <a:r>
                        <a:rPr lang="en-CA" sz="1200" u="none" strike="noStrike">
                          <a:effectLst/>
                        </a:rPr>
                        <a:t>Georgia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73.39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60568798"/>
                  </a:ext>
                </a:extLst>
              </a:tr>
              <a:tr h="190500">
                <a:tc>
                  <a:txBody>
                    <a:bodyPr/>
                    <a:lstStyle/>
                    <a:p>
                      <a:pPr algn="l" fontAlgn="b"/>
                      <a:r>
                        <a:rPr lang="en-CA" sz="1200" u="none" strike="noStrike" dirty="0">
                          <a:effectLst/>
                        </a:rPr>
                        <a:t>Canada</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0.31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82.22</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4645945"/>
                  </a:ext>
                </a:extLst>
              </a:tr>
            </a:tbl>
          </a:graphicData>
        </a:graphic>
      </p:graphicFrame>
      <p:sp>
        <p:nvSpPr>
          <p:cNvPr id="9" name="Content Placeholder 2">
            <a:extLst>
              <a:ext uri="{FF2B5EF4-FFF2-40B4-BE49-F238E27FC236}">
                <a16:creationId xmlns:a16="http://schemas.microsoft.com/office/drawing/2014/main" id="{D4255D65-5FAA-4841-8C87-AF2908B916DF}"/>
              </a:ext>
            </a:extLst>
          </p:cNvPr>
          <p:cNvSpPr txBox="1">
            <a:spLocks/>
          </p:cNvSpPr>
          <p:nvPr/>
        </p:nvSpPr>
        <p:spPr>
          <a:xfrm>
            <a:off x="529092" y="1002569"/>
            <a:ext cx="6164477" cy="192455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CA" sz="1800" dirty="0"/>
              <a:t>Correlation matrix shows:</a:t>
            </a:r>
          </a:p>
          <a:p>
            <a:pPr marL="0" indent="0">
              <a:buNone/>
            </a:pPr>
            <a:r>
              <a:rPr lang="en-CA" sz="1800" dirty="0"/>
              <a:t>High positive linear correlation between Health and Life Expectancy. </a:t>
            </a:r>
          </a:p>
          <a:p>
            <a:pPr marL="0" indent="0">
              <a:buNone/>
            </a:pPr>
            <a:r>
              <a:rPr lang="en-CA" sz="1800" dirty="0"/>
              <a:t>Positive linear correlation between Economy and </a:t>
            </a:r>
            <a:r>
              <a:rPr lang="en-CA" sz="1800" dirty="0" err="1"/>
              <a:t>Social_support</a:t>
            </a:r>
            <a:r>
              <a:rPr lang="en-CA" sz="1800" dirty="0"/>
              <a:t> and Health.</a:t>
            </a:r>
          </a:p>
          <a:p>
            <a:pPr marL="0" indent="0">
              <a:buNone/>
            </a:pPr>
            <a:r>
              <a:rPr lang="en-CA" sz="1800" dirty="0"/>
              <a:t>Some positive linear correlation between Trust and Freedom</a:t>
            </a:r>
            <a:endParaRPr lang="en-CA" sz="1600" dirty="0"/>
          </a:p>
          <a:p>
            <a:pPr marL="0" indent="0">
              <a:buFont typeface="Wingdings 3" charset="2"/>
              <a:buNone/>
            </a:pPr>
            <a:endParaRPr lang="en-CA" sz="1600" dirty="0"/>
          </a:p>
        </p:txBody>
      </p:sp>
      <p:grpSp>
        <p:nvGrpSpPr>
          <p:cNvPr id="11" name="Group 10">
            <a:extLst>
              <a:ext uri="{FF2B5EF4-FFF2-40B4-BE49-F238E27FC236}">
                <a16:creationId xmlns:a16="http://schemas.microsoft.com/office/drawing/2014/main" id="{F1D0C612-6630-41B8-81CB-AD273928BE68}"/>
              </a:ext>
            </a:extLst>
          </p:cNvPr>
          <p:cNvGrpSpPr/>
          <p:nvPr/>
        </p:nvGrpSpPr>
        <p:grpSpPr>
          <a:xfrm>
            <a:off x="6693571" y="304800"/>
            <a:ext cx="5073827" cy="6280105"/>
            <a:chOff x="6479998" y="1135871"/>
            <a:chExt cx="5073827" cy="6280105"/>
          </a:xfrm>
        </p:grpSpPr>
        <p:pic>
          <p:nvPicPr>
            <p:cNvPr id="7" name="Picture 6">
              <a:extLst>
                <a:ext uri="{FF2B5EF4-FFF2-40B4-BE49-F238E27FC236}">
                  <a16:creationId xmlns:a16="http://schemas.microsoft.com/office/drawing/2014/main" id="{F8FEB4E8-AF05-47C9-9589-2BD36C488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998" y="3204026"/>
              <a:ext cx="5073825" cy="4211950"/>
            </a:xfrm>
            <a:prstGeom prst="rect">
              <a:avLst/>
            </a:prstGeom>
          </p:spPr>
        </p:pic>
        <p:pic>
          <p:nvPicPr>
            <p:cNvPr id="10" name="Picture 9">
              <a:extLst>
                <a:ext uri="{FF2B5EF4-FFF2-40B4-BE49-F238E27FC236}">
                  <a16:creationId xmlns:a16="http://schemas.microsoft.com/office/drawing/2014/main" id="{B64E7020-7965-4D18-A15F-43B3AE56C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999" y="1135871"/>
              <a:ext cx="5073826" cy="2251370"/>
            </a:xfrm>
            <a:prstGeom prst="rect">
              <a:avLst/>
            </a:prstGeom>
          </p:spPr>
        </p:pic>
      </p:grpSp>
      <p:sp>
        <p:nvSpPr>
          <p:cNvPr id="12" name="Content Placeholder 2">
            <a:extLst>
              <a:ext uri="{FF2B5EF4-FFF2-40B4-BE49-F238E27FC236}">
                <a16:creationId xmlns:a16="http://schemas.microsoft.com/office/drawing/2014/main" id="{236BFACF-63BE-41D5-856A-01BBD0CCF2E7}"/>
              </a:ext>
            </a:extLst>
          </p:cNvPr>
          <p:cNvSpPr txBox="1">
            <a:spLocks/>
          </p:cNvSpPr>
          <p:nvPr/>
        </p:nvSpPr>
        <p:spPr>
          <a:xfrm>
            <a:off x="3117182" y="3454967"/>
            <a:ext cx="3283063" cy="322961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Wingdings 3" panose="05040102010807070707" pitchFamily="18" charset="2"/>
              <a:buChar char=""/>
            </a:pPr>
            <a:r>
              <a:rPr lang="en-CA" sz="1800" dirty="0"/>
              <a:t>Rwanda, Qatar and Singapore has the highest trust in government.</a:t>
            </a:r>
          </a:p>
          <a:p>
            <a:pPr>
              <a:buFont typeface="Wingdings 3" panose="05040102010807070707" pitchFamily="18" charset="2"/>
              <a:buChar char=""/>
            </a:pPr>
            <a:r>
              <a:rPr lang="en-CA" sz="1800" dirty="0"/>
              <a:t>The life Expectancy for the countries where the rate of trust to the government is the highest is relatively high too.</a:t>
            </a:r>
          </a:p>
          <a:p>
            <a:pPr marL="0" indent="0">
              <a:buFont typeface="Wingdings 3" charset="2"/>
              <a:buNone/>
            </a:pPr>
            <a:endParaRPr lang="en-CA" sz="1600" dirty="0"/>
          </a:p>
          <a:p>
            <a:pPr marL="0" indent="0">
              <a:buFont typeface="Wingdings 3" charset="2"/>
              <a:buNone/>
            </a:pPr>
            <a:endParaRPr lang="en-CA" sz="1600" dirty="0"/>
          </a:p>
        </p:txBody>
      </p:sp>
      <p:sp>
        <p:nvSpPr>
          <p:cNvPr id="13" name="Oval 12">
            <a:extLst>
              <a:ext uri="{FF2B5EF4-FFF2-40B4-BE49-F238E27FC236}">
                <a16:creationId xmlns:a16="http://schemas.microsoft.com/office/drawing/2014/main" id="{76AD8CA0-2341-4FA5-A264-18A0F56E65FD}"/>
              </a:ext>
            </a:extLst>
          </p:cNvPr>
          <p:cNvSpPr/>
          <p:nvPr/>
        </p:nvSpPr>
        <p:spPr>
          <a:xfrm rot="19710320">
            <a:off x="9527073" y="4448176"/>
            <a:ext cx="1114425" cy="285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FA93E768-CA9B-44CF-B4C0-0BDA1DA63502}"/>
              </a:ext>
            </a:extLst>
          </p:cNvPr>
          <p:cNvSpPr/>
          <p:nvPr/>
        </p:nvSpPr>
        <p:spPr>
          <a:xfrm rot="19144166">
            <a:off x="7752691" y="2973127"/>
            <a:ext cx="1085649" cy="405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103E21AD-656F-4BA1-8CC6-FE4191C511F2}"/>
              </a:ext>
            </a:extLst>
          </p:cNvPr>
          <p:cNvSpPr/>
          <p:nvPr/>
        </p:nvSpPr>
        <p:spPr>
          <a:xfrm rot="19144166">
            <a:off x="8594212" y="2973128"/>
            <a:ext cx="1085649" cy="405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CF2E50CE-4945-412E-A515-E17E3B999F08}"/>
              </a:ext>
            </a:extLst>
          </p:cNvPr>
          <p:cNvSpPr/>
          <p:nvPr/>
        </p:nvSpPr>
        <p:spPr>
          <a:xfrm rot="19144166">
            <a:off x="9546712" y="2954078"/>
            <a:ext cx="1085649" cy="405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DFEDEBB3-F345-464E-A881-E3A4BCDECA18}"/>
              </a:ext>
            </a:extLst>
          </p:cNvPr>
          <p:cNvSpPr/>
          <p:nvPr/>
        </p:nvSpPr>
        <p:spPr>
          <a:xfrm rot="19144166">
            <a:off x="10489687" y="1049078"/>
            <a:ext cx="1085649" cy="405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518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10117646" cy="1400530"/>
          </a:xfrm>
        </p:spPr>
        <p:txBody>
          <a:bodyPr/>
          <a:lstStyle/>
          <a:p>
            <a:r>
              <a:rPr lang="en-CA" b="1" dirty="0">
                <a:solidFill>
                  <a:schemeClr val="accent2">
                    <a:lumMod val="75000"/>
                  </a:schemeClr>
                </a:solidFill>
              </a:rPr>
              <a:t>Descriptive Analysis </a:t>
            </a:r>
            <a:r>
              <a:rPr lang="en-CA" sz="2000" dirty="0"/>
              <a:t>Happiness &amp; Population</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5663892" y="1192225"/>
            <a:ext cx="6046242" cy="4890807"/>
          </a:xfrm>
        </p:spPr>
        <p:txBody>
          <a:bodyPr>
            <a:noAutofit/>
          </a:bodyPr>
          <a:lstStyle/>
          <a:p>
            <a:pPr>
              <a:buFont typeface="Wingdings 3" panose="05040102010807070707" pitchFamily="18" charset="2"/>
              <a:buChar char=""/>
            </a:pPr>
            <a:r>
              <a:rPr lang="en-CA" sz="1800" dirty="0"/>
              <a:t>The scatter plot shows that happiness is not associated with the county’s population as the countries with small population can be eater less happy or the happiest. </a:t>
            </a:r>
          </a:p>
          <a:p>
            <a:pPr>
              <a:buFont typeface="Wingdings 3" panose="05040102010807070707" pitchFamily="18" charset="2"/>
              <a:buChar char=""/>
            </a:pPr>
            <a:r>
              <a:rPr lang="en-CA" sz="1800" dirty="0"/>
              <a:t>The two countries in the world with the highest population (China and India) are not very happy.</a:t>
            </a:r>
          </a:p>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grpSp>
        <p:nvGrpSpPr>
          <p:cNvPr id="6" name="Group 5">
            <a:extLst>
              <a:ext uri="{FF2B5EF4-FFF2-40B4-BE49-F238E27FC236}">
                <a16:creationId xmlns:a16="http://schemas.microsoft.com/office/drawing/2014/main" id="{FF27BBA4-2197-41CF-84CE-AE67A2F3C669}"/>
              </a:ext>
            </a:extLst>
          </p:cNvPr>
          <p:cNvGrpSpPr/>
          <p:nvPr/>
        </p:nvGrpSpPr>
        <p:grpSpPr>
          <a:xfrm>
            <a:off x="432073" y="1149239"/>
            <a:ext cx="5261709" cy="3946282"/>
            <a:chOff x="432073" y="1149239"/>
            <a:chExt cx="5261709" cy="3946282"/>
          </a:xfrm>
        </p:grpSpPr>
        <p:pic>
          <p:nvPicPr>
            <p:cNvPr id="5" name="Picture 4">
              <a:extLst>
                <a:ext uri="{FF2B5EF4-FFF2-40B4-BE49-F238E27FC236}">
                  <a16:creationId xmlns:a16="http://schemas.microsoft.com/office/drawing/2014/main" id="{63203F1B-B221-4423-AA41-C27DB64BB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73" y="1149239"/>
              <a:ext cx="5261709" cy="3946282"/>
            </a:xfrm>
            <a:prstGeom prst="rect">
              <a:avLst/>
            </a:prstGeom>
          </p:spPr>
        </p:pic>
        <p:sp>
          <p:nvSpPr>
            <p:cNvPr id="11" name="Arrow: Right 10">
              <a:extLst>
                <a:ext uri="{FF2B5EF4-FFF2-40B4-BE49-F238E27FC236}">
                  <a16:creationId xmlns:a16="http://schemas.microsoft.com/office/drawing/2014/main" id="{691DFA22-7A9D-41DB-AAA9-DDD30A84C73C}"/>
                </a:ext>
              </a:extLst>
            </p:cNvPr>
            <p:cNvSpPr/>
            <p:nvPr/>
          </p:nvSpPr>
          <p:spPr>
            <a:xfrm>
              <a:off x="4776923" y="3046946"/>
              <a:ext cx="365760"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47A07F56-37CB-4260-8381-8C8D1F839932}"/>
                </a:ext>
              </a:extLst>
            </p:cNvPr>
            <p:cNvSpPr/>
            <p:nvPr/>
          </p:nvSpPr>
          <p:spPr>
            <a:xfrm>
              <a:off x="4563563" y="3695394"/>
              <a:ext cx="365760"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6CDB73D5-EA27-4C0B-B595-DB41F1EDF0ED}"/>
                </a:ext>
              </a:extLst>
            </p:cNvPr>
            <p:cNvSpPr/>
            <p:nvPr/>
          </p:nvSpPr>
          <p:spPr>
            <a:xfrm>
              <a:off x="3911291" y="2969222"/>
              <a:ext cx="865632" cy="44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75000"/>
                    </a:schemeClr>
                  </a:solidFill>
                </a:rPr>
                <a:t>China</a:t>
              </a:r>
            </a:p>
          </p:txBody>
        </p:sp>
        <p:sp>
          <p:nvSpPr>
            <p:cNvPr id="17" name="Rectangle 16">
              <a:extLst>
                <a:ext uri="{FF2B5EF4-FFF2-40B4-BE49-F238E27FC236}">
                  <a16:creationId xmlns:a16="http://schemas.microsoft.com/office/drawing/2014/main" id="{D586F8E2-5ECE-42A9-9DE9-B8BE4A7E16A1}"/>
                </a:ext>
              </a:extLst>
            </p:cNvPr>
            <p:cNvSpPr/>
            <p:nvPr/>
          </p:nvSpPr>
          <p:spPr>
            <a:xfrm>
              <a:off x="3697931" y="3575927"/>
              <a:ext cx="865632" cy="448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75000"/>
                    </a:schemeClr>
                  </a:solidFill>
                </a:rPr>
                <a:t>India</a:t>
              </a:r>
            </a:p>
          </p:txBody>
        </p:sp>
      </p:grpSp>
      <p:pic>
        <p:nvPicPr>
          <p:cNvPr id="19" name="Picture 18">
            <a:extLst>
              <a:ext uri="{FF2B5EF4-FFF2-40B4-BE49-F238E27FC236}">
                <a16:creationId xmlns:a16="http://schemas.microsoft.com/office/drawing/2014/main" id="{1E21F2BC-D55B-462F-8201-FC68766BB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461" y="3135484"/>
            <a:ext cx="4735885" cy="3598941"/>
          </a:xfrm>
          <a:prstGeom prst="rect">
            <a:avLst/>
          </a:prstGeom>
        </p:spPr>
      </p:pic>
      <p:sp>
        <p:nvSpPr>
          <p:cNvPr id="20" name="Rectangle 19">
            <a:extLst>
              <a:ext uri="{FF2B5EF4-FFF2-40B4-BE49-F238E27FC236}">
                <a16:creationId xmlns:a16="http://schemas.microsoft.com/office/drawing/2014/main" id="{3B002833-D75C-4372-A8B1-7ADA069555C5}"/>
              </a:ext>
            </a:extLst>
          </p:cNvPr>
          <p:cNvSpPr/>
          <p:nvPr/>
        </p:nvSpPr>
        <p:spPr>
          <a:xfrm>
            <a:off x="321632" y="5388586"/>
            <a:ext cx="3362651" cy="105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In 2019 there is small positive correlation between the Area and Density and clearly Population and Density are highly correlated.</a:t>
            </a:r>
          </a:p>
        </p:txBody>
      </p:sp>
      <p:graphicFrame>
        <p:nvGraphicFramePr>
          <p:cNvPr id="21" name="Table 20">
            <a:extLst>
              <a:ext uri="{FF2B5EF4-FFF2-40B4-BE49-F238E27FC236}">
                <a16:creationId xmlns:a16="http://schemas.microsoft.com/office/drawing/2014/main" id="{F32B7089-2ABC-4799-930A-61E0FBF1A65A}"/>
              </a:ext>
            </a:extLst>
          </p:cNvPr>
          <p:cNvGraphicFramePr>
            <a:graphicFrameLocks noGrp="1"/>
          </p:cNvGraphicFramePr>
          <p:nvPr>
            <p:extLst>
              <p:ext uri="{D42A27DB-BD31-4B8C-83A1-F6EECF244321}">
                <p14:modId xmlns:p14="http://schemas.microsoft.com/office/powerpoint/2010/main" val="2582890876"/>
              </p:ext>
            </p:extLst>
          </p:nvPr>
        </p:nvGraphicFramePr>
        <p:xfrm>
          <a:off x="3739332" y="5153001"/>
          <a:ext cx="2356668" cy="1522730"/>
        </p:xfrm>
        <a:graphic>
          <a:graphicData uri="http://schemas.openxmlformats.org/drawingml/2006/table">
            <a:tbl>
              <a:tblPr>
                <a:tableStyleId>{5C22544A-7EE6-4342-B048-85BDC9FD1C3A}</a:tableStyleId>
              </a:tblPr>
              <a:tblGrid>
                <a:gridCol w="635506">
                  <a:extLst>
                    <a:ext uri="{9D8B030D-6E8A-4147-A177-3AD203B41FA5}">
                      <a16:colId xmlns:a16="http://schemas.microsoft.com/office/drawing/2014/main" val="2284239822"/>
                    </a:ext>
                  </a:extLst>
                </a:gridCol>
                <a:gridCol w="860581">
                  <a:extLst>
                    <a:ext uri="{9D8B030D-6E8A-4147-A177-3AD203B41FA5}">
                      <a16:colId xmlns:a16="http://schemas.microsoft.com/office/drawing/2014/main" val="3556327652"/>
                    </a:ext>
                  </a:extLst>
                </a:gridCol>
                <a:gridCol w="860581">
                  <a:extLst>
                    <a:ext uri="{9D8B030D-6E8A-4147-A177-3AD203B41FA5}">
                      <a16:colId xmlns:a16="http://schemas.microsoft.com/office/drawing/2014/main" val="891432472"/>
                    </a:ext>
                  </a:extLst>
                </a:gridCol>
              </a:tblGrid>
              <a:tr h="355600">
                <a:tc gridSpan="3">
                  <a:txBody>
                    <a:bodyPr/>
                    <a:lstStyle/>
                    <a:p>
                      <a:pPr algn="ctr" fontAlgn="t"/>
                      <a:r>
                        <a:rPr lang="en-CA" sz="1200" u="none" strike="noStrike" dirty="0">
                          <a:effectLst/>
                        </a:rPr>
                        <a:t>Pearson Correlation Coefficients 2019</a:t>
                      </a:r>
                      <a:endParaRPr lang="en-CA" sz="1200" b="0" i="0" u="none" strike="noStrike" dirty="0">
                        <a:solidFill>
                          <a:srgbClr val="000000"/>
                        </a:solidFill>
                        <a:effectLst/>
                        <a:latin typeface="Arial" panose="020B0604020202020204" pitchFamily="34" charset="0"/>
                      </a:endParaRPr>
                    </a:p>
                  </a:txBody>
                  <a:tcPr marL="6350" marR="6350" marT="6350" marB="0"/>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90602961"/>
                  </a:ext>
                </a:extLst>
              </a:tr>
              <a:tr h="184150">
                <a:tc gridSpan="3">
                  <a:txBody>
                    <a:bodyPr/>
                    <a:lstStyle/>
                    <a:p>
                      <a:pPr algn="ctr" fontAlgn="t"/>
                      <a:r>
                        <a:rPr lang="en-CA" sz="1200" u="none" strike="noStrike">
                          <a:effectLst/>
                        </a:rPr>
                        <a:t>Prob &gt; |r| under H0: Rho=0</a:t>
                      </a:r>
                      <a:endParaRPr lang="en-CA" sz="1200" b="0" i="0" u="none" strike="noStrike">
                        <a:solidFill>
                          <a:srgbClr val="000000"/>
                        </a:solidFill>
                        <a:effectLst/>
                        <a:latin typeface="Arial" panose="020B0604020202020204" pitchFamily="34" charset="0"/>
                      </a:endParaRPr>
                    </a:p>
                  </a:txBody>
                  <a:tcPr marL="6350" marR="6350" marT="6350" marB="0"/>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477067093"/>
                  </a:ext>
                </a:extLst>
              </a:tr>
              <a:tr h="184150">
                <a:tc gridSpan="3">
                  <a:txBody>
                    <a:bodyPr/>
                    <a:lstStyle/>
                    <a:p>
                      <a:pPr algn="ctr" fontAlgn="t"/>
                      <a:r>
                        <a:rPr lang="en-CA" sz="1200" u="none" strike="noStrike" dirty="0">
                          <a:effectLst/>
                        </a:rPr>
                        <a:t>Number of Observations</a:t>
                      </a:r>
                      <a:endParaRPr lang="en-CA" sz="1200" b="0" i="0" u="none" strike="noStrike" dirty="0">
                        <a:solidFill>
                          <a:srgbClr val="000000"/>
                        </a:solidFill>
                        <a:effectLst/>
                        <a:latin typeface="Arial" panose="020B0604020202020204" pitchFamily="34" charset="0"/>
                      </a:endParaRPr>
                    </a:p>
                  </a:txBody>
                  <a:tcPr marL="6350" marR="6350" marT="6350" marB="0"/>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209438755"/>
                  </a:ext>
                </a:extLst>
              </a:tr>
              <a:tr h="203200">
                <a:tc>
                  <a:txBody>
                    <a:bodyPr/>
                    <a:lstStyle/>
                    <a:p>
                      <a:pPr algn="ctr" fontAlgn="t"/>
                      <a:r>
                        <a:rPr lang="en-CA" sz="1200" u="none" strike="noStrike">
                          <a:effectLst/>
                        </a:rPr>
                        <a:t> </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Area</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Population</a:t>
                      </a:r>
                      <a:endParaRPr lang="en-CA" sz="1200" b="0" i="0" u="none" strike="noStrike">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997504072"/>
                  </a:ext>
                </a:extLst>
              </a:tr>
              <a:tr h="184150">
                <a:tc rowSpan="3">
                  <a:txBody>
                    <a:bodyPr/>
                    <a:lstStyle/>
                    <a:p>
                      <a:pPr algn="ctr" fontAlgn="t"/>
                      <a:r>
                        <a:rPr lang="en-CA" sz="1200" u="none" strike="noStrike">
                          <a:effectLst/>
                        </a:rPr>
                        <a:t>Density</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r" fontAlgn="t"/>
                      <a:r>
                        <a:rPr lang="en-CA" sz="1200" u="none" strike="noStrike" dirty="0">
                          <a:effectLst/>
                        </a:rPr>
                        <a:t>-0.08578</a:t>
                      </a:r>
                      <a:endParaRPr lang="en-CA" sz="1200" b="0" i="0" u="none" strike="noStrike" dirty="0">
                        <a:solidFill>
                          <a:srgbClr val="000000"/>
                        </a:solidFill>
                        <a:effectLst/>
                        <a:latin typeface="Calibri" panose="020F0502020204030204" pitchFamily="34" charset="0"/>
                      </a:endParaRPr>
                    </a:p>
                  </a:txBody>
                  <a:tcPr marL="6350" marR="6350" marT="6350" marB="0"/>
                </a:tc>
                <a:tc>
                  <a:txBody>
                    <a:bodyPr/>
                    <a:lstStyle/>
                    <a:p>
                      <a:pPr algn="r" fontAlgn="t"/>
                      <a:r>
                        <a:rPr lang="en-CA" sz="1200" u="none" strike="noStrike" dirty="0">
                          <a:effectLst/>
                        </a:rPr>
                        <a:t>0.00400</a:t>
                      </a:r>
                      <a:endParaRPr lang="en-CA" sz="12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82964159"/>
                  </a:ext>
                </a:extLst>
              </a:tr>
              <a:tr h="184150">
                <a:tc vMerge="1">
                  <a:txBody>
                    <a:bodyPr/>
                    <a:lstStyle/>
                    <a:p>
                      <a:endParaRPr lang="en-CA"/>
                    </a:p>
                  </a:txBody>
                  <a:tcPr/>
                </a:tc>
                <a:tc>
                  <a:txBody>
                    <a:bodyPr/>
                    <a:lstStyle/>
                    <a:p>
                      <a:pPr algn="r" fontAlgn="t"/>
                      <a:r>
                        <a:rPr lang="en-CA" sz="1200" u="none" strike="noStrike" dirty="0">
                          <a:effectLst/>
                        </a:rPr>
                        <a:t>0.3153</a:t>
                      </a:r>
                      <a:endParaRPr lang="en-CA" sz="1200" b="0" i="0" u="none" strike="noStrike" dirty="0">
                        <a:solidFill>
                          <a:srgbClr val="000000"/>
                        </a:solidFill>
                        <a:effectLst/>
                        <a:latin typeface="Calibri" panose="020F0502020204030204" pitchFamily="34" charset="0"/>
                      </a:endParaRPr>
                    </a:p>
                  </a:txBody>
                  <a:tcPr marL="6350" marR="6350" marT="6350" marB="0"/>
                </a:tc>
                <a:tc>
                  <a:txBody>
                    <a:bodyPr/>
                    <a:lstStyle/>
                    <a:p>
                      <a:pPr algn="r" fontAlgn="t"/>
                      <a:r>
                        <a:rPr lang="en-CA" sz="1200" u="none" strike="noStrike" dirty="0">
                          <a:effectLst/>
                        </a:rPr>
                        <a:t>0.9627</a:t>
                      </a:r>
                      <a:endParaRPr lang="en-CA" sz="12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1738784103"/>
                  </a:ext>
                </a:extLst>
              </a:tr>
              <a:tr h="190500">
                <a:tc vMerge="1">
                  <a:txBody>
                    <a:bodyPr/>
                    <a:lstStyle/>
                    <a:p>
                      <a:endParaRPr lang="en-CA"/>
                    </a:p>
                  </a:txBody>
                  <a:tcPr/>
                </a:tc>
                <a:tc>
                  <a:txBody>
                    <a:bodyPr/>
                    <a:lstStyle/>
                    <a:p>
                      <a:pPr algn="r" fontAlgn="t"/>
                      <a:r>
                        <a:rPr lang="en-CA" sz="1200" u="none" strike="noStrike" dirty="0">
                          <a:effectLst/>
                        </a:rPr>
                        <a:t>139</a:t>
                      </a:r>
                      <a:endParaRPr lang="en-CA" sz="1200" b="0" i="0" u="none" strike="noStrike" dirty="0">
                        <a:solidFill>
                          <a:srgbClr val="000000"/>
                        </a:solidFill>
                        <a:effectLst/>
                        <a:latin typeface="Calibri" panose="020F0502020204030204" pitchFamily="34" charset="0"/>
                      </a:endParaRPr>
                    </a:p>
                  </a:txBody>
                  <a:tcPr marL="6350" marR="6350" marT="6350" marB="0"/>
                </a:tc>
                <a:tc>
                  <a:txBody>
                    <a:bodyPr/>
                    <a:lstStyle/>
                    <a:p>
                      <a:pPr algn="r" fontAlgn="t"/>
                      <a:r>
                        <a:rPr lang="en-CA" sz="1200" u="none" strike="noStrike" dirty="0">
                          <a:effectLst/>
                        </a:rPr>
                        <a:t>138</a:t>
                      </a:r>
                      <a:endParaRPr lang="en-CA" sz="1200" b="0" i="0" u="none" strike="noStrike" dirty="0">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554178141"/>
                  </a:ext>
                </a:extLst>
              </a:tr>
            </a:tbl>
          </a:graphicData>
        </a:graphic>
      </p:graphicFrame>
    </p:spTree>
    <p:extLst>
      <p:ext uri="{BB962C8B-B14F-4D97-AF65-F5344CB8AC3E}">
        <p14:creationId xmlns:p14="http://schemas.microsoft.com/office/powerpoint/2010/main" val="295357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834182" cy="1400530"/>
          </a:xfrm>
        </p:spPr>
        <p:txBody>
          <a:bodyPr/>
          <a:lstStyle/>
          <a:p>
            <a:r>
              <a:rPr lang="en-CA" b="1" dirty="0">
                <a:solidFill>
                  <a:schemeClr val="accent2">
                    <a:lumMod val="75000"/>
                  </a:schemeClr>
                </a:solidFill>
              </a:rPr>
              <a:t>Descriptive Analysis </a:t>
            </a:r>
            <a:r>
              <a:rPr lang="en-CA" sz="2000" dirty="0"/>
              <a:t>Happiness &amp; Region</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509455" y="1182051"/>
            <a:ext cx="7341170" cy="4890807"/>
          </a:xfrm>
        </p:spPr>
        <p:txBody>
          <a:bodyPr>
            <a:noAutofit/>
          </a:bodyPr>
          <a:lstStyle/>
          <a:p>
            <a:pPr>
              <a:buFont typeface="Wingdings 3" panose="05040102010807070707" pitchFamily="18" charset="2"/>
              <a:buChar char=""/>
            </a:pPr>
            <a:r>
              <a:rPr lang="en-CA" sz="1800" dirty="0"/>
              <a:t>Australia and New Zealand are the happiest in the world.</a:t>
            </a:r>
          </a:p>
          <a:p>
            <a:pPr>
              <a:buFont typeface="Wingdings 3" panose="05040102010807070707" pitchFamily="18" charset="2"/>
              <a:buChar char=""/>
            </a:pPr>
            <a:r>
              <a:rPr lang="en-CA" sz="1800" dirty="0"/>
              <a:t>North America is next happiest part of the world.</a:t>
            </a:r>
          </a:p>
          <a:p>
            <a:pPr>
              <a:buFont typeface="Wingdings 3" panose="05040102010807070707" pitchFamily="18" charset="2"/>
              <a:buChar char=""/>
            </a:pPr>
            <a:r>
              <a:rPr lang="en-CA" sz="1800" dirty="0"/>
              <a:t>Sub-Saharan Africa and Southern Asia are the least happy.</a:t>
            </a:r>
          </a:p>
          <a:p>
            <a:pPr>
              <a:buFont typeface="Wingdings 3" panose="05040102010807070707" pitchFamily="18" charset="2"/>
              <a:buChar char=""/>
            </a:pPr>
            <a:r>
              <a:rPr lang="en-CA" sz="1800" dirty="0"/>
              <a:t>ANOVA test shows there is difference between the average of happiness score in 2019 in different Regions of the world.</a:t>
            </a:r>
          </a:p>
          <a:p>
            <a:pPr>
              <a:buFont typeface="Wingdings 3" panose="05040102010807070707" pitchFamily="18" charset="2"/>
              <a:buChar char=""/>
            </a:pPr>
            <a:r>
              <a:rPr lang="en-CA" sz="1800" dirty="0"/>
              <a:t>Middle East has the most variation with the least and most happy people.</a:t>
            </a:r>
          </a:p>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graphicFrame>
        <p:nvGraphicFramePr>
          <p:cNvPr id="6" name="Table 5">
            <a:extLst>
              <a:ext uri="{FF2B5EF4-FFF2-40B4-BE49-F238E27FC236}">
                <a16:creationId xmlns:a16="http://schemas.microsoft.com/office/drawing/2014/main" id="{23D96639-CEFC-426E-A069-E1C2417BF59B}"/>
              </a:ext>
            </a:extLst>
          </p:cNvPr>
          <p:cNvGraphicFramePr>
            <a:graphicFrameLocks noGrp="1"/>
          </p:cNvGraphicFramePr>
          <p:nvPr>
            <p:extLst>
              <p:ext uri="{D42A27DB-BD31-4B8C-83A1-F6EECF244321}">
                <p14:modId xmlns:p14="http://schemas.microsoft.com/office/powerpoint/2010/main" val="583187318"/>
              </p:ext>
            </p:extLst>
          </p:nvPr>
        </p:nvGraphicFramePr>
        <p:xfrm>
          <a:off x="537632" y="3737755"/>
          <a:ext cx="3842344" cy="2403508"/>
        </p:xfrm>
        <a:graphic>
          <a:graphicData uri="http://schemas.openxmlformats.org/drawingml/2006/table">
            <a:tbl>
              <a:tblPr>
                <a:tableStyleId>{5C22544A-7EE6-4342-B048-85BDC9FD1C3A}</a:tableStyleId>
              </a:tblPr>
              <a:tblGrid>
                <a:gridCol w="2509660">
                  <a:extLst>
                    <a:ext uri="{9D8B030D-6E8A-4147-A177-3AD203B41FA5}">
                      <a16:colId xmlns:a16="http://schemas.microsoft.com/office/drawing/2014/main" val="1815927301"/>
                    </a:ext>
                  </a:extLst>
                </a:gridCol>
                <a:gridCol w="1332684">
                  <a:extLst>
                    <a:ext uri="{9D8B030D-6E8A-4147-A177-3AD203B41FA5}">
                      <a16:colId xmlns:a16="http://schemas.microsoft.com/office/drawing/2014/main" val="2924523409"/>
                    </a:ext>
                  </a:extLst>
                </a:gridCol>
              </a:tblGrid>
              <a:tr h="213722">
                <a:tc>
                  <a:txBody>
                    <a:bodyPr/>
                    <a:lstStyle/>
                    <a:p>
                      <a:pPr algn="l" fontAlgn="b"/>
                      <a:r>
                        <a:rPr lang="en-CA" sz="1200" b="1" u="none" strike="noStrike" dirty="0">
                          <a:effectLst/>
                        </a:rPr>
                        <a:t>Region</a:t>
                      </a:r>
                      <a:endParaRPr lang="en-CA" sz="12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200" b="1" u="none" strike="noStrike" dirty="0" err="1">
                          <a:effectLst/>
                        </a:rPr>
                        <a:t>Mean_H</a:t>
                      </a:r>
                      <a:endParaRPr lang="en-CA"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1058680"/>
                  </a:ext>
                </a:extLst>
              </a:tr>
              <a:tr h="213722">
                <a:tc>
                  <a:txBody>
                    <a:bodyPr/>
                    <a:lstStyle/>
                    <a:p>
                      <a:pPr algn="l" fontAlgn="b"/>
                      <a:r>
                        <a:rPr lang="en-CA" sz="1200" u="none" strike="noStrike" dirty="0">
                          <a:effectLst/>
                        </a:rPr>
                        <a:t>Australia and New Zealand</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7.29</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8818709"/>
                  </a:ext>
                </a:extLst>
              </a:tr>
              <a:tr h="221092">
                <a:tc>
                  <a:txBody>
                    <a:bodyPr/>
                    <a:lstStyle/>
                    <a:p>
                      <a:pPr algn="l" fontAlgn="b"/>
                      <a:r>
                        <a:rPr lang="en-CA" sz="1200" u="none" strike="noStrike">
                          <a:effectLst/>
                        </a:rPr>
                        <a:t>North America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7.17</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05917175"/>
                  </a:ext>
                </a:extLst>
              </a:tr>
              <a:tr h="213722">
                <a:tc>
                  <a:txBody>
                    <a:bodyPr/>
                    <a:lstStyle/>
                    <a:p>
                      <a:pPr algn="l" fontAlgn="b"/>
                      <a:r>
                        <a:rPr lang="en-CA" sz="1200" u="none" strike="noStrike" dirty="0">
                          <a:effectLst/>
                        </a:rPr>
                        <a:t>Western Europe</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6.74</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60071073"/>
                  </a:ext>
                </a:extLst>
              </a:tr>
              <a:tr h="222805">
                <a:tc>
                  <a:txBody>
                    <a:bodyPr/>
                    <a:lstStyle/>
                    <a:p>
                      <a:pPr algn="l" fontAlgn="b"/>
                      <a:r>
                        <a:rPr lang="en-CA" sz="1200" u="none" strike="noStrike">
                          <a:effectLst/>
                        </a:rPr>
                        <a:t>Latin America and Caribbean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6.02</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9702607"/>
                  </a:ext>
                </a:extLst>
              </a:tr>
              <a:tr h="213722">
                <a:tc>
                  <a:txBody>
                    <a:bodyPr/>
                    <a:lstStyle/>
                    <a:p>
                      <a:pPr algn="l" fontAlgn="b"/>
                      <a:r>
                        <a:rPr lang="en-CA" sz="1200" u="none" strike="noStrike" dirty="0">
                          <a:effectLst/>
                        </a:rPr>
                        <a:t>Eastern Asia</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5.65</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49615923"/>
                  </a:ext>
                </a:extLst>
              </a:tr>
              <a:tr h="221092">
                <a:tc>
                  <a:txBody>
                    <a:bodyPr/>
                    <a:lstStyle/>
                    <a:p>
                      <a:pPr algn="l" fontAlgn="b"/>
                      <a:r>
                        <a:rPr lang="en-CA" sz="1200" u="none" strike="noStrike">
                          <a:effectLst/>
                        </a:rPr>
                        <a:t>Central and Eastern Europe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5.43</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0615081"/>
                  </a:ext>
                </a:extLst>
              </a:tr>
              <a:tr h="235095">
                <a:tc>
                  <a:txBody>
                    <a:bodyPr/>
                    <a:lstStyle/>
                    <a:p>
                      <a:pPr algn="l" fontAlgn="b"/>
                      <a:r>
                        <a:rPr lang="en-CA" sz="1200" u="none" strike="noStrike">
                          <a:effectLst/>
                        </a:rPr>
                        <a:t>Middle East and Northern Africa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5.34</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7824602"/>
                  </a:ext>
                </a:extLst>
              </a:tr>
              <a:tr h="213722">
                <a:tc>
                  <a:txBody>
                    <a:bodyPr/>
                    <a:lstStyle/>
                    <a:p>
                      <a:pPr algn="l" fontAlgn="b"/>
                      <a:r>
                        <a:rPr lang="en-CA" sz="1200" u="none" strike="noStrike">
                          <a:effectLst/>
                        </a:rPr>
                        <a:t>Southeastern Asia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5.34</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0600220"/>
                  </a:ext>
                </a:extLst>
              </a:tr>
              <a:tr h="213722">
                <a:tc>
                  <a:txBody>
                    <a:bodyPr/>
                    <a:lstStyle/>
                    <a:p>
                      <a:pPr algn="l" fontAlgn="b"/>
                      <a:r>
                        <a:rPr lang="en-CA" sz="1200" u="none" strike="noStrike">
                          <a:effectLst/>
                        </a:rPr>
                        <a:t>Southern Asia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4.58</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07579397"/>
                  </a:ext>
                </a:extLst>
              </a:tr>
              <a:tr h="221092">
                <a:tc>
                  <a:txBody>
                    <a:bodyPr/>
                    <a:lstStyle/>
                    <a:p>
                      <a:pPr algn="l" fontAlgn="b"/>
                      <a:r>
                        <a:rPr lang="en-CA" sz="1200" u="none" strike="noStrike" dirty="0">
                          <a:effectLst/>
                        </a:rPr>
                        <a:t>Sub-Saharan Africa</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4.20</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00681816"/>
                  </a:ext>
                </a:extLst>
              </a:tr>
            </a:tbl>
          </a:graphicData>
        </a:graphic>
      </p:graphicFrame>
      <p:graphicFrame>
        <p:nvGraphicFramePr>
          <p:cNvPr id="7" name="Table 6">
            <a:extLst>
              <a:ext uri="{FF2B5EF4-FFF2-40B4-BE49-F238E27FC236}">
                <a16:creationId xmlns:a16="http://schemas.microsoft.com/office/drawing/2014/main" id="{B9BD1BA8-C6D9-4D38-BFC7-5A87E24828EF}"/>
              </a:ext>
            </a:extLst>
          </p:cNvPr>
          <p:cNvGraphicFramePr>
            <a:graphicFrameLocks noGrp="1"/>
          </p:cNvGraphicFramePr>
          <p:nvPr>
            <p:extLst>
              <p:ext uri="{D42A27DB-BD31-4B8C-83A1-F6EECF244321}">
                <p14:modId xmlns:p14="http://schemas.microsoft.com/office/powerpoint/2010/main" val="459337713"/>
              </p:ext>
            </p:extLst>
          </p:nvPr>
        </p:nvGraphicFramePr>
        <p:xfrm>
          <a:off x="4507262" y="3973107"/>
          <a:ext cx="3563779" cy="2140724"/>
        </p:xfrm>
        <a:graphic>
          <a:graphicData uri="http://schemas.openxmlformats.org/drawingml/2006/table">
            <a:tbl>
              <a:tblPr>
                <a:tableStyleId>{5C22544A-7EE6-4342-B048-85BDC9FD1C3A}</a:tableStyleId>
              </a:tblPr>
              <a:tblGrid>
                <a:gridCol w="622305">
                  <a:extLst>
                    <a:ext uri="{9D8B030D-6E8A-4147-A177-3AD203B41FA5}">
                      <a16:colId xmlns:a16="http://schemas.microsoft.com/office/drawing/2014/main" val="3126844931"/>
                    </a:ext>
                  </a:extLst>
                </a:gridCol>
                <a:gridCol w="460019">
                  <a:extLst>
                    <a:ext uri="{9D8B030D-6E8A-4147-A177-3AD203B41FA5}">
                      <a16:colId xmlns:a16="http://schemas.microsoft.com/office/drawing/2014/main" val="3557489731"/>
                    </a:ext>
                  </a:extLst>
                </a:gridCol>
                <a:gridCol w="566928">
                  <a:extLst>
                    <a:ext uri="{9D8B030D-6E8A-4147-A177-3AD203B41FA5}">
                      <a16:colId xmlns:a16="http://schemas.microsoft.com/office/drawing/2014/main" val="959981156"/>
                    </a:ext>
                  </a:extLst>
                </a:gridCol>
                <a:gridCol w="217663">
                  <a:extLst>
                    <a:ext uri="{9D8B030D-6E8A-4147-A177-3AD203B41FA5}">
                      <a16:colId xmlns:a16="http://schemas.microsoft.com/office/drawing/2014/main" val="4002002995"/>
                    </a:ext>
                  </a:extLst>
                </a:gridCol>
                <a:gridCol w="394985">
                  <a:extLst>
                    <a:ext uri="{9D8B030D-6E8A-4147-A177-3AD203B41FA5}">
                      <a16:colId xmlns:a16="http://schemas.microsoft.com/office/drawing/2014/main" val="1157420810"/>
                    </a:ext>
                  </a:extLst>
                </a:gridCol>
                <a:gridCol w="694944">
                  <a:extLst>
                    <a:ext uri="{9D8B030D-6E8A-4147-A177-3AD203B41FA5}">
                      <a16:colId xmlns:a16="http://schemas.microsoft.com/office/drawing/2014/main" val="1328797353"/>
                    </a:ext>
                  </a:extLst>
                </a:gridCol>
                <a:gridCol w="606935">
                  <a:extLst>
                    <a:ext uri="{9D8B030D-6E8A-4147-A177-3AD203B41FA5}">
                      <a16:colId xmlns:a16="http://schemas.microsoft.com/office/drawing/2014/main" val="1862751203"/>
                    </a:ext>
                  </a:extLst>
                </a:gridCol>
              </a:tblGrid>
              <a:tr h="410738">
                <a:tc gridSpan="7">
                  <a:txBody>
                    <a:bodyPr/>
                    <a:lstStyle/>
                    <a:p>
                      <a:pPr algn="l" fontAlgn="b"/>
                      <a:r>
                        <a:rPr lang="en-CA" sz="1200" u="none" strike="noStrike" dirty="0" err="1">
                          <a:effectLst/>
                        </a:rPr>
                        <a:t>Hapinness_score</a:t>
                      </a:r>
                      <a:r>
                        <a:rPr lang="en-CA" sz="1200" u="none" strike="noStrike" dirty="0">
                          <a:effectLst/>
                        </a:rPr>
                        <a:t> based on Region in 2019</a:t>
                      </a:r>
                      <a:endParaRPr lang="en-CA" sz="1200" b="0" i="0" u="none" strike="noStrike" dirty="0">
                        <a:solidFill>
                          <a:srgbClr val="000000"/>
                        </a:solidFill>
                        <a:effectLst/>
                        <a:latin typeface="Calibri" panose="020F0502020204030204" pitchFamily="34" charset="0"/>
                      </a:endParaRPr>
                    </a:p>
                    <a:p>
                      <a:pPr algn="l"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pPr algn="l" fontAlgn="b"/>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33679898"/>
                  </a:ext>
                </a:extLst>
              </a:tr>
              <a:tr h="229036">
                <a:tc gridSpan="4">
                  <a:txBody>
                    <a:bodyPr/>
                    <a:lstStyle/>
                    <a:p>
                      <a:pPr algn="l" fontAlgn="b"/>
                      <a:r>
                        <a:rPr lang="en-CA" sz="1200" u="none" strike="noStrike">
                          <a:effectLst/>
                        </a:rPr>
                        <a:t>The ANOVA Procedure</a:t>
                      </a:r>
                      <a:endParaRPr lang="en-CA" sz="1200" b="0"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CA"/>
                    </a:p>
                  </a:txBody>
                  <a:tcPr/>
                </a:tc>
                <a:tc hMerge="1">
                  <a:txBody>
                    <a:bodyPr/>
                    <a:lstStyle/>
                    <a:p>
                      <a:endParaRPr lang="en-CA"/>
                    </a:p>
                  </a:txBody>
                  <a:tcPr/>
                </a:tc>
                <a:tc hMerge="1">
                  <a:txBody>
                    <a:bodyPr/>
                    <a:lstStyle/>
                    <a:p>
                      <a:pPr algn="l"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534485"/>
                  </a:ext>
                </a:extLst>
              </a:tr>
              <a:tr h="410738">
                <a:tc gridSpan="5">
                  <a:txBody>
                    <a:bodyPr/>
                    <a:lstStyle/>
                    <a:p>
                      <a:pPr algn="l" fontAlgn="b"/>
                      <a:r>
                        <a:rPr lang="en-CA" sz="1200" u="none" strike="noStrike" dirty="0">
                          <a:effectLst/>
                        </a:rPr>
                        <a:t>Dependent Variable: </a:t>
                      </a:r>
                      <a:r>
                        <a:rPr lang="en-CA" sz="1200" u="none" strike="noStrike" dirty="0" err="1">
                          <a:effectLst/>
                        </a:rPr>
                        <a:t>Happiness_Score</a:t>
                      </a:r>
                      <a:endParaRPr lang="en-CA"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2808788"/>
                  </a:ext>
                </a:extLst>
              </a:tr>
              <a:tr h="229036">
                <a:tc>
                  <a:txBody>
                    <a:bodyPr/>
                    <a:lstStyle/>
                    <a:p>
                      <a:pPr algn="l" fontAlgn="b"/>
                      <a:r>
                        <a:rPr lang="en-CA" sz="1200" u="none" strike="noStrike">
                          <a:effectLst/>
                        </a:rPr>
                        <a:t>Source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DF</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SS</a:t>
                      </a:r>
                      <a:endParaRPr lang="en-CA" sz="1200" b="0"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CA" sz="1200" u="none" strike="noStrike">
                          <a:effectLst/>
                        </a:rPr>
                        <a:t>MS</a:t>
                      </a:r>
                      <a:endParaRPr lang="en-CA"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pPr algn="ctr" fontAlgn="b"/>
                      <a:r>
                        <a:rPr lang="en-CA" sz="1200" u="none" strike="noStrike" dirty="0">
                          <a:effectLst/>
                        </a:rPr>
                        <a:t>MS</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F Value</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Pr &gt; F</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3926381"/>
                  </a:ext>
                </a:extLst>
              </a:tr>
              <a:tr h="221402">
                <a:tc>
                  <a:txBody>
                    <a:bodyPr/>
                    <a:lstStyle/>
                    <a:p>
                      <a:pPr algn="l" fontAlgn="b"/>
                      <a:r>
                        <a:rPr lang="en-CA" sz="1200" u="none" strike="noStrike">
                          <a:effectLst/>
                        </a:rPr>
                        <a:t>Model</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115.05</a:t>
                      </a:r>
                      <a:endParaRPr lang="en-CA" sz="1200" b="0"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CA" sz="1200" u="none" strike="noStrike">
                          <a:effectLst/>
                        </a:rPr>
                        <a:t>12.78</a:t>
                      </a:r>
                      <a:endParaRPr lang="en-CA" sz="1200" b="0" i="0" u="none" strike="noStrike">
                        <a:solidFill>
                          <a:srgbClr val="000000"/>
                        </a:solidFill>
                        <a:effectLst/>
                        <a:latin typeface="Calibri" panose="020F0502020204030204" pitchFamily="34" charset="0"/>
                      </a:endParaRPr>
                    </a:p>
                  </a:txBody>
                  <a:tcPr marL="6350" marR="6350" marT="6350" marB="0" anchor="b"/>
                </a:tc>
                <a:tc hMerge="1">
                  <a:txBody>
                    <a:bodyPr/>
                    <a:lstStyle/>
                    <a:p>
                      <a:pPr algn="ctr" fontAlgn="b"/>
                      <a:r>
                        <a:rPr lang="en-CA" sz="1200" u="none" strike="noStrike" dirty="0">
                          <a:effectLst/>
                        </a:rPr>
                        <a:t>12.78</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24.08</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b="1" u="none" strike="noStrike" dirty="0">
                          <a:effectLst/>
                        </a:rPr>
                        <a:t>&lt;.0001</a:t>
                      </a:r>
                      <a:endParaRPr lang="en-CA"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3934026"/>
                  </a:ext>
                </a:extLst>
              </a:tr>
              <a:tr h="229036">
                <a:tc>
                  <a:txBody>
                    <a:bodyPr/>
                    <a:lstStyle/>
                    <a:p>
                      <a:pPr algn="l" fontAlgn="b"/>
                      <a:r>
                        <a:rPr lang="en-CA" sz="1200" u="none" strike="noStrike">
                          <a:effectLst/>
                        </a:rPr>
                        <a:t>Error</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145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76.98</a:t>
                      </a:r>
                      <a:endParaRPr lang="en-CA" sz="1200" b="0"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CA" sz="1200" u="none" strike="noStrike">
                          <a:effectLst/>
                        </a:rPr>
                        <a:t>0.53</a:t>
                      </a:r>
                      <a:endParaRPr lang="en-CA" sz="1200" b="0" i="0" u="none" strike="noStrike">
                        <a:solidFill>
                          <a:srgbClr val="000000"/>
                        </a:solidFill>
                        <a:effectLst/>
                        <a:latin typeface="Calibri" panose="020F0502020204030204" pitchFamily="34" charset="0"/>
                      </a:endParaRPr>
                    </a:p>
                  </a:txBody>
                  <a:tcPr marL="6350" marR="6350" marT="6350" marB="0" anchor="b"/>
                </a:tc>
                <a:tc hMerge="1">
                  <a:txBody>
                    <a:bodyPr/>
                    <a:lstStyle/>
                    <a:p>
                      <a:pPr algn="ctr" fontAlgn="b"/>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6123590"/>
                  </a:ext>
                </a:extLst>
              </a:tr>
              <a:tr h="410738">
                <a:tc>
                  <a:txBody>
                    <a:bodyPr/>
                    <a:lstStyle/>
                    <a:p>
                      <a:pPr algn="l" fontAlgn="b"/>
                      <a:r>
                        <a:rPr lang="en-CA" sz="1200" u="none" strike="noStrike">
                          <a:effectLst/>
                        </a:rPr>
                        <a:t>Corrected Total</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154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192.03</a:t>
                      </a:r>
                      <a:endParaRPr lang="en-CA" sz="1200" b="0"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pPr algn="ctr"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37407492"/>
                  </a:ext>
                </a:extLst>
              </a:tr>
            </a:tbl>
          </a:graphicData>
        </a:graphic>
      </p:graphicFrame>
      <p:pic>
        <p:nvPicPr>
          <p:cNvPr id="5" name="Picture 4">
            <a:extLst>
              <a:ext uri="{FF2B5EF4-FFF2-40B4-BE49-F238E27FC236}">
                <a16:creationId xmlns:a16="http://schemas.microsoft.com/office/drawing/2014/main" id="{E2C6BC9C-00B3-4EDE-B0F6-41C175408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63" y="1141969"/>
            <a:ext cx="3867258" cy="2817383"/>
          </a:xfrm>
          <a:prstGeom prst="rect">
            <a:avLst/>
          </a:prstGeom>
        </p:spPr>
      </p:pic>
      <p:pic>
        <p:nvPicPr>
          <p:cNvPr id="10" name="Picture 9">
            <a:extLst>
              <a:ext uri="{FF2B5EF4-FFF2-40B4-BE49-F238E27FC236}">
                <a16:creationId xmlns:a16="http://schemas.microsoft.com/office/drawing/2014/main" id="{C3D9B61D-80F8-431C-9119-A453F5E2F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595" y="3435885"/>
            <a:ext cx="3800064" cy="3319272"/>
          </a:xfrm>
          <a:prstGeom prst="rect">
            <a:avLst/>
          </a:prstGeom>
        </p:spPr>
      </p:pic>
    </p:spTree>
    <p:extLst>
      <p:ext uri="{BB962C8B-B14F-4D97-AF65-F5344CB8AC3E}">
        <p14:creationId xmlns:p14="http://schemas.microsoft.com/office/powerpoint/2010/main" val="125002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834182" cy="1400530"/>
          </a:xfrm>
        </p:spPr>
        <p:txBody>
          <a:bodyPr/>
          <a:lstStyle/>
          <a:p>
            <a:r>
              <a:rPr lang="en-CA" b="1" dirty="0">
                <a:solidFill>
                  <a:schemeClr val="accent2">
                    <a:lumMod val="75000"/>
                  </a:schemeClr>
                </a:solidFill>
              </a:rPr>
              <a:t>Descriptive Analysis </a:t>
            </a:r>
            <a:r>
              <a:rPr lang="en-CA" sz="2000" dirty="0"/>
              <a:t>Happiness change during time</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6450475" y="1192225"/>
            <a:ext cx="5259659" cy="4890807"/>
          </a:xfrm>
        </p:spPr>
        <p:txBody>
          <a:bodyPr>
            <a:noAutofit/>
          </a:bodyPr>
          <a:lstStyle/>
          <a:p>
            <a:pPr>
              <a:buFont typeface="Wingdings 3" panose="05040102010807070707" pitchFamily="18" charset="2"/>
              <a:buChar char=""/>
            </a:pPr>
            <a:r>
              <a:rPr lang="en-CA" sz="1800" dirty="0"/>
              <a:t>There is not much difference during the years 2015 to 2019 in the happiness score based on the Region.</a:t>
            </a:r>
          </a:p>
          <a:p>
            <a:pPr>
              <a:buFont typeface="Wingdings 3" panose="05040102010807070707" pitchFamily="18" charset="2"/>
              <a:buChar char=""/>
            </a:pPr>
            <a:endParaRPr lang="en-CA" sz="1800" dirty="0"/>
          </a:p>
          <a:p>
            <a:pPr>
              <a:buFont typeface="Wingdings 3" panose="05040102010807070707" pitchFamily="18" charset="2"/>
              <a:buChar char=""/>
            </a:pPr>
            <a:endParaRPr lang="en-CA" sz="1800" dirty="0"/>
          </a:p>
          <a:p>
            <a:pPr>
              <a:buFont typeface="Wingdings 3" panose="05040102010807070707" pitchFamily="18" charset="2"/>
              <a:buChar char=""/>
            </a:pPr>
            <a:endParaRPr lang="en-CA" sz="1800" dirty="0"/>
          </a:p>
          <a:p>
            <a:pPr>
              <a:buFont typeface="Wingdings 3" panose="05040102010807070707" pitchFamily="18" charset="2"/>
              <a:buChar char=""/>
            </a:pPr>
            <a:endParaRPr lang="en-CA" sz="1800" dirty="0"/>
          </a:p>
          <a:p>
            <a:pPr>
              <a:buFont typeface="Wingdings 3" panose="05040102010807070707" pitchFamily="18" charset="2"/>
              <a:buChar char=""/>
            </a:pPr>
            <a:endParaRPr lang="en-CA" sz="1800" dirty="0"/>
          </a:p>
          <a:p>
            <a:pPr>
              <a:buFont typeface="Wingdings 3" panose="05040102010807070707" pitchFamily="18" charset="2"/>
              <a:buChar char=""/>
            </a:pPr>
            <a:endParaRPr lang="en-CA" sz="1800" dirty="0"/>
          </a:p>
          <a:p>
            <a:pPr>
              <a:buFont typeface="Wingdings 3" panose="05040102010807070707" pitchFamily="18" charset="2"/>
              <a:buChar char=""/>
            </a:pPr>
            <a:r>
              <a:rPr lang="en-CA" sz="1800" dirty="0"/>
              <a:t>ANOVA test shows that Years in not a significant factor. There is no evidence of change in happiness score during 2015 to 2019 in any of the Regions.</a:t>
            </a:r>
          </a:p>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pic>
        <p:nvPicPr>
          <p:cNvPr id="7" name="Picture 6">
            <a:extLst>
              <a:ext uri="{FF2B5EF4-FFF2-40B4-BE49-F238E27FC236}">
                <a16:creationId xmlns:a16="http://schemas.microsoft.com/office/drawing/2014/main" id="{1965716B-A610-404B-8DFD-DBDAFC902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89" y="1188084"/>
            <a:ext cx="5742859" cy="4536060"/>
          </a:xfrm>
          <a:prstGeom prst="rect">
            <a:avLst/>
          </a:prstGeom>
        </p:spPr>
      </p:pic>
      <p:graphicFrame>
        <p:nvGraphicFramePr>
          <p:cNvPr id="4" name="Table 3">
            <a:extLst>
              <a:ext uri="{FF2B5EF4-FFF2-40B4-BE49-F238E27FC236}">
                <a16:creationId xmlns:a16="http://schemas.microsoft.com/office/drawing/2014/main" id="{4D6FB77D-D744-41D7-B0D2-B7048099416A}"/>
              </a:ext>
            </a:extLst>
          </p:cNvPr>
          <p:cNvGraphicFramePr>
            <a:graphicFrameLocks noGrp="1"/>
          </p:cNvGraphicFramePr>
          <p:nvPr>
            <p:extLst>
              <p:ext uri="{D42A27DB-BD31-4B8C-83A1-F6EECF244321}">
                <p14:modId xmlns:p14="http://schemas.microsoft.com/office/powerpoint/2010/main" val="3009793308"/>
              </p:ext>
            </p:extLst>
          </p:nvPr>
        </p:nvGraphicFramePr>
        <p:xfrm>
          <a:off x="6844919" y="2187384"/>
          <a:ext cx="4330700" cy="2086610"/>
        </p:xfrm>
        <a:graphic>
          <a:graphicData uri="http://schemas.openxmlformats.org/drawingml/2006/table">
            <a:tbl>
              <a:tblPr>
                <a:tableStyleId>{5C22544A-7EE6-4342-B048-85BDC9FD1C3A}</a:tableStyleId>
              </a:tblPr>
              <a:tblGrid>
                <a:gridCol w="2409825">
                  <a:extLst>
                    <a:ext uri="{9D8B030D-6E8A-4147-A177-3AD203B41FA5}">
                      <a16:colId xmlns:a16="http://schemas.microsoft.com/office/drawing/2014/main" val="588969237"/>
                    </a:ext>
                  </a:extLst>
                </a:gridCol>
                <a:gridCol w="384175">
                  <a:extLst>
                    <a:ext uri="{9D8B030D-6E8A-4147-A177-3AD203B41FA5}">
                      <a16:colId xmlns:a16="http://schemas.microsoft.com/office/drawing/2014/main" val="4131459422"/>
                    </a:ext>
                  </a:extLst>
                </a:gridCol>
                <a:gridCol w="384175">
                  <a:extLst>
                    <a:ext uri="{9D8B030D-6E8A-4147-A177-3AD203B41FA5}">
                      <a16:colId xmlns:a16="http://schemas.microsoft.com/office/drawing/2014/main" val="300065675"/>
                    </a:ext>
                  </a:extLst>
                </a:gridCol>
                <a:gridCol w="384175">
                  <a:extLst>
                    <a:ext uri="{9D8B030D-6E8A-4147-A177-3AD203B41FA5}">
                      <a16:colId xmlns:a16="http://schemas.microsoft.com/office/drawing/2014/main" val="872682895"/>
                    </a:ext>
                  </a:extLst>
                </a:gridCol>
                <a:gridCol w="384175">
                  <a:extLst>
                    <a:ext uri="{9D8B030D-6E8A-4147-A177-3AD203B41FA5}">
                      <a16:colId xmlns:a16="http://schemas.microsoft.com/office/drawing/2014/main" val="2457048306"/>
                    </a:ext>
                  </a:extLst>
                </a:gridCol>
                <a:gridCol w="384175">
                  <a:extLst>
                    <a:ext uri="{9D8B030D-6E8A-4147-A177-3AD203B41FA5}">
                      <a16:colId xmlns:a16="http://schemas.microsoft.com/office/drawing/2014/main" val="282613556"/>
                    </a:ext>
                  </a:extLst>
                </a:gridCol>
              </a:tblGrid>
              <a:tr h="190500">
                <a:tc>
                  <a:txBody>
                    <a:bodyPr/>
                    <a:lstStyle/>
                    <a:p>
                      <a:pPr algn="l" fontAlgn="b"/>
                      <a:r>
                        <a:rPr lang="en-CA" sz="1200" u="none" strike="noStrike">
                          <a:effectLst/>
                        </a:rPr>
                        <a:t>Region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2015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2016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2017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2018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2019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0876273"/>
                  </a:ext>
                </a:extLst>
              </a:tr>
              <a:tr h="184150">
                <a:tc>
                  <a:txBody>
                    <a:bodyPr/>
                    <a:lstStyle/>
                    <a:p>
                      <a:pPr algn="l" fontAlgn="b"/>
                      <a:r>
                        <a:rPr lang="en-CA" sz="1200" u="none" strike="noStrike">
                          <a:effectLst/>
                        </a:rPr>
                        <a:t>Australia and New Zealand</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7.29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7.32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7.27</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16586558"/>
                  </a:ext>
                </a:extLst>
              </a:tr>
              <a:tr h="190500">
                <a:tc>
                  <a:txBody>
                    <a:bodyPr/>
                    <a:lstStyle/>
                    <a:p>
                      <a:pPr algn="l" fontAlgn="b"/>
                      <a:r>
                        <a:rPr lang="en-CA" sz="1200" u="none" strike="noStrike">
                          <a:effectLst/>
                        </a:rPr>
                        <a:t>Central and Eastern Europe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5.41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5.46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5.57</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42093542"/>
                  </a:ext>
                </a:extLst>
              </a:tr>
              <a:tr h="184150">
                <a:tc>
                  <a:txBody>
                    <a:bodyPr/>
                    <a:lstStyle/>
                    <a:p>
                      <a:pPr algn="l" fontAlgn="b"/>
                      <a:r>
                        <a:rPr lang="en-CA" sz="1200" u="none" strike="noStrike">
                          <a:effectLst/>
                        </a:rPr>
                        <a:t>Eastern Asia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5.63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5.62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5.65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5.67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5.69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15726968"/>
                  </a:ext>
                </a:extLst>
              </a:tr>
              <a:tr h="184150">
                <a:tc>
                  <a:txBody>
                    <a:bodyPr/>
                    <a:lstStyle/>
                    <a:p>
                      <a:pPr algn="l" fontAlgn="b"/>
                      <a:r>
                        <a:rPr lang="en-CA" sz="1200" u="none" strike="noStrike">
                          <a:effectLst/>
                        </a:rPr>
                        <a:t>Latin America and Caribbean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6.14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5.96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5.94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5.94</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74519618"/>
                  </a:ext>
                </a:extLst>
              </a:tr>
              <a:tr h="184150">
                <a:tc>
                  <a:txBody>
                    <a:bodyPr/>
                    <a:lstStyle/>
                    <a:p>
                      <a:pPr algn="l" fontAlgn="b"/>
                      <a:r>
                        <a:rPr lang="en-CA" sz="1200" u="none" strike="noStrike">
                          <a:effectLst/>
                        </a:rPr>
                        <a:t>Middle East and Northern Africa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5.41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5.28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5.24</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97624896"/>
                  </a:ext>
                </a:extLst>
              </a:tr>
              <a:tr h="184150">
                <a:tc>
                  <a:txBody>
                    <a:bodyPr/>
                    <a:lstStyle/>
                    <a:p>
                      <a:pPr algn="l" fontAlgn="b"/>
                      <a:r>
                        <a:rPr lang="en-CA" sz="1200" u="none" strike="noStrike">
                          <a:effectLst/>
                        </a:rPr>
                        <a:t>North America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7.27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7.25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7.15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7.11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7.09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70137888"/>
                  </a:ext>
                </a:extLst>
              </a:tr>
              <a:tr h="184150">
                <a:tc>
                  <a:txBody>
                    <a:bodyPr/>
                    <a:lstStyle/>
                    <a:p>
                      <a:pPr algn="l" fontAlgn="b"/>
                      <a:r>
                        <a:rPr lang="en-CA" sz="1200" u="none" strike="noStrike">
                          <a:effectLst/>
                        </a:rPr>
                        <a:t>Southeastern Asia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5.44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5.31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5.27</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3016118"/>
                  </a:ext>
                </a:extLst>
              </a:tr>
              <a:tr h="184150">
                <a:tc>
                  <a:txBody>
                    <a:bodyPr/>
                    <a:lstStyle/>
                    <a:p>
                      <a:pPr algn="l" fontAlgn="b"/>
                      <a:r>
                        <a:rPr lang="en-CA" sz="1200" u="none" strike="noStrike">
                          <a:effectLst/>
                        </a:rPr>
                        <a:t>Southern Asia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4.58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4.56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4.63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4.53</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82623239"/>
                  </a:ext>
                </a:extLst>
              </a:tr>
              <a:tr h="190500">
                <a:tc>
                  <a:txBody>
                    <a:bodyPr/>
                    <a:lstStyle/>
                    <a:p>
                      <a:pPr algn="l" fontAlgn="b"/>
                      <a:r>
                        <a:rPr lang="en-CA" sz="1200" u="none" strike="noStrike">
                          <a:effectLst/>
                        </a:rPr>
                        <a:t>Sub-Saharan Africa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4.18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4.11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4.11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4.24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4.35</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45535573"/>
                  </a:ext>
                </a:extLst>
              </a:tr>
              <a:tr h="190500">
                <a:tc>
                  <a:txBody>
                    <a:bodyPr/>
                    <a:lstStyle/>
                    <a:p>
                      <a:pPr algn="l" fontAlgn="b"/>
                      <a:r>
                        <a:rPr lang="en-CA" sz="1200" u="none" strike="noStrike">
                          <a:effectLst/>
                        </a:rPr>
                        <a:t>Western Europe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6.69</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6.69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6.78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6.84</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92475960"/>
                  </a:ext>
                </a:extLst>
              </a:tr>
            </a:tbl>
          </a:graphicData>
        </a:graphic>
      </p:graphicFrame>
      <p:graphicFrame>
        <p:nvGraphicFramePr>
          <p:cNvPr id="5" name="Table 4">
            <a:extLst>
              <a:ext uri="{FF2B5EF4-FFF2-40B4-BE49-F238E27FC236}">
                <a16:creationId xmlns:a16="http://schemas.microsoft.com/office/drawing/2014/main" id="{95B20DB4-5569-4EA2-A8E7-6F0A827E5460}"/>
              </a:ext>
            </a:extLst>
          </p:cNvPr>
          <p:cNvGraphicFramePr>
            <a:graphicFrameLocks noGrp="1"/>
          </p:cNvGraphicFramePr>
          <p:nvPr>
            <p:extLst>
              <p:ext uri="{D42A27DB-BD31-4B8C-83A1-F6EECF244321}">
                <p14:modId xmlns:p14="http://schemas.microsoft.com/office/powerpoint/2010/main" val="7561863"/>
              </p:ext>
            </p:extLst>
          </p:nvPr>
        </p:nvGraphicFramePr>
        <p:xfrm>
          <a:off x="6919526" y="5792735"/>
          <a:ext cx="4321556" cy="758190"/>
        </p:xfrm>
        <a:graphic>
          <a:graphicData uri="http://schemas.openxmlformats.org/drawingml/2006/table">
            <a:tbl>
              <a:tblPr>
                <a:tableStyleId>{5C22544A-7EE6-4342-B048-85BDC9FD1C3A}</a:tableStyleId>
              </a:tblPr>
              <a:tblGrid>
                <a:gridCol w="969963">
                  <a:extLst>
                    <a:ext uri="{9D8B030D-6E8A-4147-A177-3AD203B41FA5}">
                      <a16:colId xmlns:a16="http://schemas.microsoft.com/office/drawing/2014/main" val="1119358476"/>
                    </a:ext>
                  </a:extLst>
                </a:gridCol>
                <a:gridCol w="609600">
                  <a:extLst>
                    <a:ext uri="{9D8B030D-6E8A-4147-A177-3AD203B41FA5}">
                      <a16:colId xmlns:a16="http://schemas.microsoft.com/office/drawing/2014/main" val="1059128338"/>
                    </a:ext>
                  </a:extLst>
                </a:gridCol>
                <a:gridCol w="849693">
                  <a:extLst>
                    <a:ext uri="{9D8B030D-6E8A-4147-A177-3AD203B41FA5}">
                      <a16:colId xmlns:a16="http://schemas.microsoft.com/office/drawing/2014/main" val="1032314939"/>
                    </a:ext>
                  </a:extLst>
                </a:gridCol>
                <a:gridCol w="685800">
                  <a:extLst>
                    <a:ext uri="{9D8B030D-6E8A-4147-A177-3AD203B41FA5}">
                      <a16:colId xmlns:a16="http://schemas.microsoft.com/office/drawing/2014/main" val="3101560724"/>
                    </a:ext>
                  </a:extLst>
                </a:gridCol>
                <a:gridCol w="596900">
                  <a:extLst>
                    <a:ext uri="{9D8B030D-6E8A-4147-A177-3AD203B41FA5}">
                      <a16:colId xmlns:a16="http://schemas.microsoft.com/office/drawing/2014/main" val="1385628683"/>
                    </a:ext>
                  </a:extLst>
                </a:gridCol>
                <a:gridCol w="609600">
                  <a:extLst>
                    <a:ext uri="{9D8B030D-6E8A-4147-A177-3AD203B41FA5}">
                      <a16:colId xmlns:a16="http://schemas.microsoft.com/office/drawing/2014/main" val="3619400811"/>
                    </a:ext>
                  </a:extLst>
                </a:gridCol>
              </a:tblGrid>
              <a:tr h="184150">
                <a:tc>
                  <a:txBody>
                    <a:bodyPr/>
                    <a:lstStyle/>
                    <a:p>
                      <a:pPr algn="l" fontAlgn="b"/>
                      <a:r>
                        <a:rPr lang="en-CA" sz="1200" u="none" strike="noStrike">
                          <a:effectLst/>
                        </a:rPr>
                        <a:t>Source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DF</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Anova SS</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MS</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F Value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Pr &gt; F</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81320273"/>
                  </a:ext>
                </a:extLst>
              </a:tr>
              <a:tr h="184150">
                <a:tc>
                  <a:txBody>
                    <a:bodyPr/>
                    <a:lstStyle/>
                    <a:p>
                      <a:pPr algn="l" fontAlgn="b"/>
                      <a:r>
                        <a:rPr lang="en-CA" sz="1200" u="none" strike="noStrike">
                          <a:effectLst/>
                        </a:rPr>
                        <a:t>Year</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0.231981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0.057995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0.11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0.9789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54716117"/>
                  </a:ext>
                </a:extLst>
              </a:tr>
              <a:tr h="184150">
                <a:tc>
                  <a:txBody>
                    <a:bodyPr/>
                    <a:lstStyle/>
                    <a:p>
                      <a:pPr algn="l" fontAlgn="b"/>
                      <a:r>
                        <a:rPr lang="en-CA" sz="1200" u="none" strike="noStrike">
                          <a:effectLst/>
                        </a:rPr>
                        <a:t>Region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605.2829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67.25366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128.07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9290506"/>
                  </a:ext>
                </a:extLst>
              </a:tr>
              <a:tr h="190500">
                <a:tc>
                  <a:txBody>
                    <a:bodyPr/>
                    <a:lstStyle/>
                    <a:p>
                      <a:pPr algn="l" fontAlgn="b"/>
                      <a:r>
                        <a:rPr lang="en-CA" sz="1200" u="none" strike="noStrike">
                          <a:effectLst/>
                        </a:rPr>
                        <a:t>Year*Region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36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4.229103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0.117475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0.22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9866168"/>
                  </a:ext>
                </a:extLst>
              </a:tr>
            </a:tbl>
          </a:graphicData>
        </a:graphic>
      </p:graphicFrame>
    </p:spTree>
    <p:extLst>
      <p:ext uri="{BB962C8B-B14F-4D97-AF65-F5344CB8AC3E}">
        <p14:creationId xmlns:p14="http://schemas.microsoft.com/office/powerpoint/2010/main" val="40208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834182" cy="1400530"/>
          </a:xfrm>
        </p:spPr>
        <p:txBody>
          <a:bodyPr/>
          <a:lstStyle/>
          <a:p>
            <a:r>
              <a:rPr lang="en-CA" b="1" dirty="0">
                <a:solidFill>
                  <a:schemeClr val="accent2">
                    <a:lumMod val="75000"/>
                  </a:schemeClr>
                </a:solidFill>
              </a:rPr>
              <a:t>Predictive Analysis </a:t>
            </a:r>
            <a:r>
              <a:rPr lang="en-CA" sz="2000" dirty="0"/>
              <a:t>Linear Regression on </a:t>
            </a:r>
            <a:r>
              <a:rPr lang="en-CA" sz="2000" dirty="0" err="1"/>
              <a:t>Happiness_score</a:t>
            </a:r>
            <a:endParaRPr lang="en-CA" sz="2000" dirty="0"/>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135075"/>
            <a:ext cx="6718265" cy="4890807"/>
          </a:xfrm>
        </p:spPr>
        <p:txBody>
          <a:bodyPr>
            <a:noAutofit/>
          </a:bodyPr>
          <a:lstStyle/>
          <a:p>
            <a:pPr>
              <a:buFont typeface="Wingdings 3" panose="05040102010807070707" pitchFamily="18" charset="2"/>
              <a:buChar char=""/>
            </a:pPr>
            <a:r>
              <a:rPr lang="en-CA" sz="1800" dirty="0"/>
              <a:t>X variables are Area, Density, Economy, </a:t>
            </a:r>
            <a:r>
              <a:rPr lang="en-CA" sz="1800" dirty="0" err="1"/>
              <a:t>Social_Support</a:t>
            </a:r>
            <a:r>
              <a:rPr lang="en-CA" sz="1800" dirty="0"/>
              <a:t>, Health, Freedom, Trust and  Generosity. (Population is highly correlated with Density, Life Expectancy is highly correlated with Health so they are not in the model. </a:t>
            </a:r>
          </a:p>
          <a:p>
            <a:pPr>
              <a:buFont typeface="Wingdings 3" panose="05040102010807070707" pitchFamily="18" charset="2"/>
              <a:buChar char=""/>
            </a:pPr>
            <a:r>
              <a:rPr lang="en-CA" sz="1800" dirty="0"/>
              <a:t>R-Square and adjusted R-Square of the model are </a:t>
            </a:r>
            <a:r>
              <a:rPr lang="en-CA" sz="1800" b="1" dirty="0"/>
              <a:t>0.7932</a:t>
            </a:r>
            <a:r>
              <a:rPr lang="en-CA" sz="1800" dirty="0"/>
              <a:t> and </a:t>
            </a:r>
            <a:r>
              <a:rPr lang="en-CA" sz="1800" b="1" dirty="0"/>
              <a:t>0.7892</a:t>
            </a:r>
            <a:r>
              <a:rPr lang="en-CA" sz="1800" dirty="0"/>
              <a:t> respectively.</a:t>
            </a:r>
          </a:p>
          <a:p>
            <a:pPr>
              <a:buFont typeface="Wingdings 3" panose="05040102010807070707" pitchFamily="18" charset="2"/>
              <a:buChar char=""/>
            </a:pPr>
            <a:r>
              <a:rPr lang="en-CA" sz="1800" dirty="0"/>
              <a:t>All the x variables are significant. But the coefficients for Area and Density are almost zero. </a:t>
            </a:r>
          </a:p>
          <a:p>
            <a:pPr marL="0" indent="0">
              <a:buNone/>
            </a:pPr>
            <a:r>
              <a:rPr lang="en-CA" b="1" dirty="0">
                <a:solidFill>
                  <a:schemeClr val="accent3">
                    <a:lumMod val="60000"/>
                    <a:lumOff val="40000"/>
                  </a:schemeClr>
                </a:solidFill>
              </a:rPr>
              <a:t>Y = 2.21+1.07 Economy+0.46 Social_support+1.46 Health+1.35 Freedom+1.13Trust+0.67Generosity</a:t>
            </a:r>
          </a:p>
          <a:p>
            <a:pPr marL="0" indent="0">
              <a:buNone/>
            </a:pPr>
            <a:endParaRPr lang="en-CA" sz="1600" dirty="0"/>
          </a:p>
          <a:p>
            <a:pPr marL="0" indent="0">
              <a:buNone/>
            </a:pPr>
            <a:endParaRPr lang="en-CA" sz="1600" dirty="0"/>
          </a:p>
        </p:txBody>
      </p:sp>
      <p:graphicFrame>
        <p:nvGraphicFramePr>
          <p:cNvPr id="10" name="Table 9">
            <a:extLst>
              <a:ext uri="{FF2B5EF4-FFF2-40B4-BE49-F238E27FC236}">
                <a16:creationId xmlns:a16="http://schemas.microsoft.com/office/drawing/2014/main" id="{14413B0D-C4E9-4A3E-901C-836E5235A2D9}"/>
              </a:ext>
            </a:extLst>
          </p:cNvPr>
          <p:cNvGraphicFramePr>
            <a:graphicFrameLocks noGrp="1"/>
          </p:cNvGraphicFramePr>
          <p:nvPr>
            <p:extLst>
              <p:ext uri="{D42A27DB-BD31-4B8C-83A1-F6EECF244321}">
                <p14:modId xmlns:p14="http://schemas.microsoft.com/office/powerpoint/2010/main" val="149187043"/>
              </p:ext>
            </p:extLst>
          </p:nvPr>
        </p:nvGraphicFramePr>
        <p:xfrm>
          <a:off x="1544139" y="4414225"/>
          <a:ext cx="4506497" cy="2274570"/>
        </p:xfrm>
        <a:graphic>
          <a:graphicData uri="http://schemas.openxmlformats.org/drawingml/2006/table">
            <a:tbl>
              <a:tblPr>
                <a:tableStyleId>{5C22544A-7EE6-4342-B048-85BDC9FD1C3A}</a:tableStyleId>
              </a:tblPr>
              <a:tblGrid>
                <a:gridCol w="1136650">
                  <a:extLst>
                    <a:ext uri="{9D8B030D-6E8A-4147-A177-3AD203B41FA5}">
                      <a16:colId xmlns:a16="http://schemas.microsoft.com/office/drawing/2014/main" val="463842085"/>
                    </a:ext>
                  </a:extLst>
                </a:gridCol>
                <a:gridCol w="610976">
                  <a:extLst>
                    <a:ext uri="{9D8B030D-6E8A-4147-A177-3AD203B41FA5}">
                      <a16:colId xmlns:a16="http://schemas.microsoft.com/office/drawing/2014/main" val="4077601860"/>
                    </a:ext>
                  </a:extLst>
                </a:gridCol>
                <a:gridCol w="801906">
                  <a:extLst>
                    <a:ext uri="{9D8B030D-6E8A-4147-A177-3AD203B41FA5}">
                      <a16:colId xmlns:a16="http://schemas.microsoft.com/office/drawing/2014/main" val="1774164094"/>
                    </a:ext>
                  </a:extLst>
                </a:gridCol>
                <a:gridCol w="735013">
                  <a:extLst>
                    <a:ext uri="{9D8B030D-6E8A-4147-A177-3AD203B41FA5}">
                      <a16:colId xmlns:a16="http://schemas.microsoft.com/office/drawing/2014/main" val="3540929109"/>
                    </a:ext>
                  </a:extLst>
                </a:gridCol>
                <a:gridCol w="610976">
                  <a:extLst>
                    <a:ext uri="{9D8B030D-6E8A-4147-A177-3AD203B41FA5}">
                      <a16:colId xmlns:a16="http://schemas.microsoft.com/office/drawing/2014/main" val="1670624064"/>
                    </a:ext>
                  </a:extLst>
                </a:gridCol>
                <a:gridCol w="610976">
                  <a:extLst>
                    <a:ext uri="{9D8B030D-6E8A-4147-A177-3AD203B41FA5}">
                      <a16:colId xmlns:a16="http://schemas.microsoft.com/office/drawing/2014/main" val="2595830672"/>
                    </a:ext>
                  </a:extLst>
                </a:gridCol>
              </a:tblGrid>
              <a:tr h="190500">
                <a:tc gridSpan="6">
                  <a:txBody>
                    <a:bodyPr/>
                    <a:lstStyle/>
                    <a:p>
                      <a:pPr algn="l" fontAlgn="b"/>
                      <a:r>
                        <a:rPr lang="en-CA" sz="1200" u="none" strike="noStrike" dirty="0">
                          <a:effectLst/>
                        </a:rPr>
                        <a:t>Parameter Estimates</a:t>
                      </a:r>
                      <a:endParaRPr lang="en-CA" sz="12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778552322"/>
                  </a:ext>
                </a:extLst>
              </a:tr>
              <a:tr h="184150">
                <a:tc>
                  <a:txBody>
                    <a:bodyPr/>
                    <a:lstStyle/>
                    <a:p>
                      <a:pPr algn="l" fontAlgn="b"/>
                      <a:r>
                        <a:rPr lang="en-CA" sz="1200" u="none" strike="noStrike">
                          <a:effectLst/>
                        </a:rPr>
                        <a:t>Variable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DF</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dirty="0">
                          <a:effectLst/>
                        </a:rPr>
                        <a:t>Parameter</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dirty="0">
                          <a:effectLst/>
                        </a:rPr>
                        <a:t>Standard</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t Value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Pr &gt; |t|</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33225079"/>
                  </a:ext>
                </a:extLst>
              </a:tr>
              <a:tr h="184150">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Estimate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Error</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8819426"/>
                  </a:ext>
                </a:extLst>
              </a:tr>
              <a:tr h="184150">
                <a:tc>
                  <a:txBody>
                    <a:bodyPr/>
                    <a:lstStyle/>
                    <a:p>
                      <a:pPr algn="l" fontAlgn="b"/>
                      <a:r>
                        <a:rPr lang="en-CA" sz="1200" u="none" strike="noStrike">
                          <a:effectLst/>
                        </a:rPr>
                        <a:t>Intercept</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2.2161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0.09916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22.35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10269426"/>
                  </a:ext>
                </a:extLst>
              </a:tr>
              <a:tr h="190500">
                <a:tc>
                  <a:txBody>
                    <a:bodyPr/>
                    <a:lstStyle/>
                    <a:p>
                      <a:pPr algn="l" fontAlgn="b"/>
                      <a:r>
                        <a:rPr lang="en-CA" sz="1200" u="none" strike="noStrike">
                          <a:effectLst/>
                        </a:rPr>
                        <a:t>Area</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0.0000</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1.53E-08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3.03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0.0026</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90469510"/>
                  </a:ext>
                </a:extLst>
              </a:tr>
              <a:tr h="184150">
                <a:tc>
                  <a:txBody>
                    <a:bodyPr/>
                    <a:lstStyle/>
                    <a:p>
                      <a:pPr algn="l" fontAlgn="b"/>
                      <a:r>
                        <a:rPr lang="en-CA" sz="1200" u="none" strike="noStrike">
                          <a:effectLst/>
                        </a:rPr>
                        <a:t>Density</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-0.0001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3.78E-05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-2.53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0.0119</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01998423"/>
                  </a:ext>
                </a:extLst>
              </a:tr>
              <a:tr h="184150">
                <a:tc>
                  <a:txBody>
                    <a:bodyPr/>
                    <a:lstStyle/>
                    <a:p>
                      <a:pPr algn="l" fontAlgn="b"/>
                      <a:r>
                        <a:rPr lang="en-CA" sz="1200" u="none" strike="noStrike" dirty="0">
                          <a:effectLst/>
                        </a:rPr>
                        <a:t>Economy</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1.0721</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0.1148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9.34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7610149"/>
                  </a:ext>
                </a:extLst>
              </a:tr>
              <a:tr h="184150">
                <a:tc>
                  <a:txBody>
                    <a:bodyPr/>
                    <a:lstStyle/>
                    <a:p>
                      <a:pPr algn="l" fontAlgn="b"/>
                      <a:r>
                        <a:rPr lang="en-CA" sz="1200" u="none" strike="noStrike" dirty="0" err="1">
                          <a:effectLst/>
                        </a:rPr>
                        <a:t>Social_Support</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0.4617</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0.1095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4.22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17733809"/>
                  </a:ext>
                </a:extLst>
              </a:tr>
              <a:tr h="184150">
                <a:tc>
                  <a:txBody>
                    <a:bodyPr/>
                    <a:lstStyle/>
                    <a:p>
                      <a:pPr algn="l" fontAlgn="b"/>
                      <a:r>
                        <a:rPr lang="en-CA" sz="1200" u="none" strike="noStrike" dirty="0">
                          <a:effectLst/>
                        </a:rPr>
                        <a:t>Health</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1.4583</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0.17942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8.13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84450070"/>
                  </a:ext>
                </a:extLst>
              </a:tr>
              <a:tr h="184150">
                <a:tc>
                  <a:txBody>
                    <a:bodyPr/>
                    <a:lstStyle/>
                    <a:p>
                      <a:pPr algn="l" fontAlgn="b"/>
                      <a:r>
                        <a:rPr lang="en-CA" sz="1200" u="none" strike="noStrike" dirty="0">
                          <a:effectLst/>
                        </a:rPr>
                        <a:t>Freedom</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1.3544</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0.22775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5.95</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61336291"/>
                  </a:ext>
                </a:extLst>
              </a:tr>
              <a:tr h="184150">
                <a:tc>
                  <a:txBody>
                    <a:bodyPr/>
                    <a:lstStyle/>
                    <a:p>
                      <a:pPr algn="l" fontAlgn="b"/>
                      <a:r>
                        <a:rPr lang="en-CA" sz="1200" u="none" strike="noStrike" dirty="0">
                          <a:effectLst/>
                        </a:rPr>
                        <a:t>Trust</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1.1296</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0.28182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4.01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67309952"/>
                  </a:ext>
                </a:extLst>
              </a:tr>
              <a:tr h="190500">
                <a:tc>
                  <a:txBody>
                    <a:bodyPr/>
                    <a:lstStyle/>
                    <a:p>
                      <a:pPr algn="l" fontAlgn="b"/>
                      <a:r>
                        <a:rPr lang="en-CA" sz="1200" u="none" strike="noStrike" dirty="0">
                          <a:effectLst/>
                        </a:rPr>
                        <a:t>Generosity</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dirty="0">
                          <a:effectLst/>
                        </a:rPr>
                        <a:t>0.6664</a:t>
                      </a:r>
                      <a:endParaRPr lang="en-CA"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0.22018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200" u="none" strike="noStrike">
                          <a:effectLst/>
                        </a:rPr>
                        <a:t>3.03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0.0026</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90576976"/>
                  </a:ext>
                </a:extLst>
              </a:tr>
            </a:tbl>
          </a:graphicData>
        </a:graphic>
      </p:graphicFrame>
      <p:graphicFrame>
        <p:nvGraphicFramePr>
          <p:cNvPr id="11" name="Table 10">
            <a:extLst>
              <a:ext uri="{FF2B5EF4-FFF2-40B4-BE49-F238E27FC236}">
                <a16:creationId xmlns:a16="http://schemas.microsoft.com/office/drawing/2014/main" id="{17D36242-3081-4726-9C22-19F50461F184}"/>
              </a:ext>
            </a:extLst>
          </p:cNvPr>
          <p:cNvGraphicFramePr>
            <a:graphicFrameLocks noGrp="1"/>
          </p:cNvGraphicFramePr>
          <p:nvPr>
            <p:extLst>
              <p:ext uri="{D42A27DB-BD31-4B8C-83A1-F6EECF244321}">
                <p14:modId xmlns:p14="http://schemas.microsoft.com/office/powerpoint/2010/main" val="756543928"/>
              </p:ext>
            </p:extLst>
          </p:nvPr>
        </p:nvGraphicFramePr>
        <p:xfrm>
          <a:off x="7231855" y="1226344"/>
          <a:ext cx="4611688" cy="758190"/>
        </p:xfrm>
        <a:graphic>
          <a:graphicData uri="http://schemas.openxmlformats.org/drawingml/2006/table">
            <a:tbl>
              <a:tblPr>
                <a:tableStyleId>{5C22544A-7EE6-4342-B048-85BDC9FD1C3A}</a:tableStyleId>
              </a:tblPr>
              <a:tblGrid>
                <a:gridCol w="1231900">
                  <a:extLst>
                    <a:ext uri="{9D8B030D-6E8A-4147-A177-3AD203B41FA5}">
                      <a16:colId xmlns:a16="http://schemas.microsoft.com/office/drawing/2014/main" val="3086942621"/>
                    </a:ext>
                  </a:extLst>
                </a:gridCol>
                <a:gridCol w="300038">
                  <a:extLst>
                    <a:ext uri="{9D8B030D-6E8A-4147-A177-3AD203B41FA5}">
                      <a16:colId xmlns:a16="http://schemas.microsoft.com/office/drawing/2014/main" val="4184764398"/>
                    </a:ext>
                  </a:extLst>
                </a:gridCol>
                <a:gridCol w="990600">
                  <a:extLst>
                    <a:ext uri="{9D8B030D-6E8A-4147-A177-3AD203B41FA5}">
                      <a16:colId xmlns:a16="http://schemas.microsoft.com/office/drawing/2014/main" val="317394098"/>
                    </a:ext>
                  </a:extLst>
                </a:gridCol>
                <a:gridCol w="679450">
                  <a:extLst>
                    <a:ext uri="{9D8B030D-6E8A-4147-A177-3AD203B41FA5}">
                      <a16:colId xmlns:a16="http://schemas.microsoft.com/office/drawing/2014/main" val="1372490479"/>
                    </a:ext>
                  </a:extLst>
                </a:gridCol>
                <a:gridCol w="800100">
                  <a:extLst>
                    <a:ext uri="{9D8B030D-6E8A-4147-A177-3AD203B41FA5}">
                      <a16:colId xmlns:a16="http://schemas.microsoft.com/office/drawing/2014/main" val="2409743953"/>
                    </a:ext>
                  </a:extLst>
                </a:gridCol>
                <a:gridCol w="609600">
                  <a:extLst>
                    <a:ext uri="{9D8B030D-6E8A-4147-A177-3AD203B41FA5}">
                      <a16:colId xmlns:a16="http://schemas.microsoft.com/office/drawing/2014/main" val="1690387738"/>
                    </a:ext>
                  </a:extLst>
                </a:gridCol>
              </a:tblGrid>
              <a:tr h="0">
                <a:tc>
                  <a:txBody>
                    <a:bodyPr/>
                    <a:lstStyle/>
                    <a:p>
                      <a:pPr algn="l" fontAlgn="b"/>
                      <a:r>
                        <a:rPr lang="en-CA" sz="1200" u="none" strike="noStrike">
                          <a:effectLst/>
                        </a:rPr>
                        <a:t>Source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DF</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SS</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MS</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F Value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Pr &gt; F</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53332059"/>
                  </a:ext>
                </a:extLst>
              </a:tr>
              <a:tr h="184150">
                <a:tc>
                  <a:txBody>
                    <a:bodyPr/>
                    <a:lstStyle/>
                    <a:p>
                      <a:pPr algn="l" fontAlgn="b"/>
                      <a:r>
                        <a:rPr lang="en-CA" sz="1200" u="none" strike="noStrike">
                          <a:effectLst/>
                        </a:rPr>
                        <a:t>Model</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448.15729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56.01966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198.51</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&lt;.0001</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10190554"/>
                  </a:ext>
                </a:extLst>
              </a:tr>
              <a:tr h="184150">
                <a:tc>
                  <a:txBody>
                    <a:bodyPr/>
                    <a:lstStyle/>
                    <a:p>
                      <a:pPr algn="l" fontAlgn="b"/>
                      <a:r>
                        <a:rPr lang="en-CA" sz="1200" u="none" strike="noStrike">
                          <a:effectLst/>
                        </a:rPr>
                        <a:t>Error</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414</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116.83177</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0.2822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85262773"/>
                  </a:ext>
                </a:extLst>
              </a:tr>
              <a:tr h="190500">
                <a:tc>
                  <a:txBody>
                    <a:bodyPr/>
                    <a:lstStyle/>
                    <a:p>
                      <a:pPr algn="l" fontAlgn="b"/>
                      <a:r>
                        <a:rPr lang="en-CA" sz="1200" u="none" strike="noStrike">
                          <a:effectLst/>
                        </a:rPr>
                        <a:t>Corrected Total</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422</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564.98906</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 </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 </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4602763"/>
                  </a:ext>
                </a:extLst>
              </a:tr>
            </a:tbl>
          </a:graphicData>
        </a:graphic>
      </p:graphicFrame>
      <p:pic>
        <p:nvPicPr>
          <p:cNvPr id="13" name="Picture 12">
            <a:extLst>
              <a:ext uri="{FF2B5EF4-FFF2-40B4-BE49-F238E27FC236}">
                <a16:creationId xmlns:a16="http://schemas.microsoft.com/office/drawing/2014/main" id="{57DD9126-651E-4DD0-9EE6-FA64A862C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227" y="2056753"/>
            <a:ext cx="4714945" cy="4714945"/>
          </a:xfrm>
          <a:prstGeom prst="rect">
            <a:avLst/>
          </a:prstGeom>
        </p:spPr>
      </p:pic>
    </p:spTree>
    <p:extLst>
      <p:ext uri="{BB962C8B-B14F-4D97-AF65-F5344CB8AC3E}">
        <p14:creationId xmlns:p14="http://schemas.microsoft.com/office/powerpoint/2010/main" val="2935155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Business Questions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3" y="1419225"/>
            <a:ext cx="11268075" cy="4890807"/>
          </a:xfrm>
        </p:spPr>
        <p:txBody>
          <a:bodyPr>
            <a:noAutofit/>
          </a:bodyPr>
          <a:lstStyle/>
          <a:p>
            <a:r>
              <a:rPr lang="en-CA" sz="2800" dirty="0"/>
              <a:t>What are the factors that result in a country’s happiness?</a:t>
            </a:r>
          </a:p>
          <a:p>
            <a:r>
              <a:rPr lang="en-CA" sz="2800" dirty="0"/>
              <a:t>Has there any change in happiness score from 2015 to 2019?</a:t>
            </a:r>
          </a:p>
          <a:p>
            <a:pPr marL="0" indent="0">
              <a:buNone/>
            </a:pPr>
            <a:endParaRPr lang="en-CA" sz="1600" dirty="0"/>
          </a:p>
        </p:txBody>
      </p:sp>
      <p:pic>
        <p:nvPicPr>
          <p:cNvPr id="7" name="Picture 6">
            <a:extLst>
              <a:ext uri="{FF2B5EF4-FFF2-40B4-BE49-F238E27FC236}">
                <a16:creationId xmlns:a16="http://schemas.microsoft.com/office/drawing/2014/main" id="{9827E9A1-A9A4-4DDD-98EF-2534E7904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138" y="2915005"/>
            <a:ext cx="2440640" cy="3176587"/>
          </a:xfrm>
          <a:prstGeom prst="rect">
            <a:avLst/>
          </a:prstGeom>
        </p:spPr>
      </p:pic>
    </p:spTree>
    <p:extLst>
      <p:ext uri="{BB962C8B-B14F-4D97-AF65-F5344CB8AC3E}">
        <p14:creationId xmlns:p14="http://schemas.microsoft.com/office/powerpoint/2010/main" val="1707382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Findings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167003"/>
            <a:ext cx="11268075" cy="4890807"/>
          </a:xfrm>
        </p:spPr>
        <p:txBody>
          <a:bodyPr>
            <a:noAutofit/>
          </a:bodyPr>
          <a:lstStyle/>
          <a:p>
            <a:pPr>
              <a:lnSpc>
                <a:spcPct val="150000"/>
              </a:lnSpc>
            </a:pPr>
            <a:r>
              <a:rPr lang="en-CA" sz="2400" dirty="0"/>
              <a:t>Happiness score has a normal distribution of (5.4, 1.1), so the probability of average happiness is the highest.</a:t>
            </a:r>
          </a:p>
          <a:p>
            <a:pPr>
              <a:lnSpc>
                <a:spcPct val="150000"/>
              </a:lnSpc>
            </a:pPr>
            <a:r>
              <a:rPr lang="en-CA" sz="2400" dirty="0"/>
              <a:t>Density and Population are highly correlated. Clearly the more populated the country, the more dense it is.</a:t>
            </a:r>
          </a:p>
          <a:p>
            <a:pPr>
              <a:lnSpc>
                <a:spcPct val="150000"/>
              </a:lnSpc>
            </a:pPr>
            <a:r>
              <a:rPr lang="en-CA" sz="2400" dirty="0"/>
              <a:t>Happiness depends on the </a:t>
            </a:r>
            <a:r>
              <a:rPr lang="en-CA" sz="2400" b="1" dirty="0"/>
              <a:t>Region</a:t>
            </a:r>
            <a:r>
              <a:rPr lang="en-CA" sz="2400" dirty="0"/>
              <a:t> where the country is located. More stable part of the world such as Australia/ New Zeeland and North America are happier. Looking at the histogram and ANOVA test approve this hypothesis. This is true for all the years (2015 to 2019).</a:t>
            </a:r>
          </a:p>
          <a:p>
            <a:pPr marL="0" indent="0">
              <a:buNone/>
            </a:pPr>
            <a:endParaRPr lang="en-CA" sz="1600" dirty="0"/>
          </a:p>
        </p:txBody>
      </p:sp>
    </p:spTree>
    <p:extLst>
      <p:ext uri="{BB962C8B-B14F-4D97-AF65-F5344CB8AC3E}">
        <p14:creationId xmlns:p14="http://schemas.microsoft.com/office/powerpoint/2010/main" val="258603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Findings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983596"/>
            <a:ext cx="11730038" cy="4890807"/>
          </a:xfrm>
        </p:spPr>
        <p:txBody>
          <a:bodyPr>
            <a:noAutofit/>
          </a:bodyPr>
          <a:lstStyle/>
          <a:p>
            <a:pPr marL="0" indent="0">
              <a:lnSpc>
                <a:spcPct val="150000"/>
              </a:lnSpc>
              <a:buNone/>
            </a:pPr>
            <a:r>
              <a:rPr lang="en-CA" sz="2400" dirty="0"/>
              <a:t>There is positive linear correlation between some of the explanatory variables:</a:t>
            </a:r>
          </a:p>
          <a:p>
            <a:pPr>
              <a:lnSpc>
                <a:spcPct val="150000"/>
              </a:lnSpc>
            </a:pPr>
            <a:r>
              <a:rPr lang="en-CA" sz="2400" b="1" dirty="0"/>
              <a:t>Health and Life Expectancy</a:t>
            </a:r>
            <a:r>
              <a:rPr lang="en-CA" sz="2400" dirty="0"/>
              <a:t>. </a:t>
            </a:r>
          </a:p>
          <a:p>
            <a:pPr marL="0" indent="0">
              <a:lnSpc>
                <a:spcPct val="150000"/>
              </a:lnSpc>
              <a:buNone/>
            </a:pPr>
            <a:r>
              <a:rPr lang="en-CA" sz="2400" dirty="0"/>
              <a:t>The healthier the higher chance of living longer.</a:t>
            </a:r>
          </a:p>
          <a:p>
            <a:pPr>
              <a:lnSpc>
                <a:spcPct val="150000"/>
              </a:lnSpc>
            </a:pPr>
            <a:r>
              <a:rPr lang="en-CA" sz="2400" b="1" dirty="0"/>
              <a:t>Economy and </a:t>
            </a:r>
            <a:r>
              <a:rPr lang="en-CA" sz="2400" b="1" dirty="0" err="1"/>
              <a:t>Social_support</a:t>
            </a:r>
            <a:r>
              <a:rPr lang="en-CA" sz="2400" b="1" dirty="0"/>
              <a:t> and Health</a:t>
            </a:r>
            <a:r>
              <a:rPr lang="en-CA" sz="2400" dirty="0"/>
              <a:t>. </a:t>
            </a:r>
          </a:p>
          <a:p>
            <a:pPr marL="0" indent="0">
              <a:lnSpc>
                <a:spcPct val="150000"/>
              </a:lnSpc>
              <a:buNone/>
            </a:pPr>
            <a:r>
              <a:rPr lang="en-CA" sz="2400" dirty="0"/>
              <a:t>The better Economy does, the better Health care system the citizens have and a better social life they have.</a:t>
            </a:r>
          </a:p>
          <a:p>
            <a:pPr>
              <a:lnSpc>
                <a:spcPct val="150000"/>
              </a:lnSpc>
            </a:pPr>
            <a:r>
              <a:rPr lang="en-CA" sz="2400" b="1" dirty="0"/>
              <a:t>Trust and Freedom</a:t>
            </a:r>
            <a:r>
              <a:rPr lang="en-CA" sz="2400" dirty="0"/>
              <a:t>. </a:t>
            </a:r>
          </a:p>
          <a:p>
            <a:pPr marL="0" indent="0">
              <a:lnSpc>
                <a:spcPct val="150000"/>
              </a:lnSpc>
              <a:buNone/>
            </a:pPr>
            <a:r>
              <a:rPr lang="en-CA" sz="2400" dirty="0"/>
              <a:t>As Citizen Trust their government more, they feel more freedom.</a:t>
            </a:r>
            <a:endParaRPr lang="en-CA" sz="1600" dirty="0"/>
          </a:p>
        </p:txBody>
      </p:sp>
    </p:spTree>
    <p:extLst>
      <p:ext uri="{BB962C8B-B14F-4D97-AF65-F5344CB8AC3E}">
        <p14:creationId xmlns:p14="http://schemas.microsoft.com/office/powerpoint/2010/main" val="2796788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Findings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167003"/>
            <a:ext cx="11268075" cy="4890807"/>
          </a:xfrm>
        </p:spPr>
        <p:txBody>
          <a:bodyPr>
            <a:noAutofit/>
          </a:bodyPr>
          <a:lstStyle/>
          <a:p>
            <a:pPr>
              <a:lnSpc>
                <a:spcPct val="150000"/>
              </a:lnSpc>
            </a:pPr>
            <a:r>
              <a:rPr lang="en-CA" sz="2400" b="1" dirty="0"/>
              <a:t>Population</a:t>
            </a:r>
            <a:r>
              <a:rPr lang="en-CA" sz="2400" dirty="0"/>
              <a:t> doesn’t affect happiness. Courtiers with small population can be the least happy or the most happy. However the 2 most populated countries in the world are not that much happy.</a:t>
            </a:r>
          </a:p>
          <a:p>
            <a:pPr>
              <a:lnSpc>
                <a:spcPct val="150000"/>
              </a:lnSpc>
            </a:pPr>
            <a:r>
              <a:rPr lang="en-CA" sz="2400" b="1" dirty="0"/>
              <a:t>Middle East </a:t>
            </a:r>
            <a:r>
              <a:rPr lang="en-CA" sz="2400" dirty="0"/>
              <a:t>has a wide range of happiness score some countries such as Israel, UAE, Qatar are very happy while some other countries such as Yemen and Syria are opposite.</a:t>
            </a:r>
          </a:p>
          <a:p>
            <a:pPr>
              <a:lnSpc>
                <a:spcPct val="150000"/>
              </a:lnSpc>
            </a:pPr>
            <a:r>
              <a:rPr lang="en-CA" sz="2400" dirty="0"/>
              <a:t>There is no significant change in happiness score during </a:t>
            </a:r>
            <a:r>
              <a:rPr lang="en-CA" sz="2400" b="1" dirty="0"/>
              <a:t>2015 to 2019</a:t>
            </a:r>
            <a:r>
              <a:rPr lang="en-CA" sz="2400" dirty="0"/>
              <a:t>. so based on a 5-year study we can not detect any positive or negative trend for happiness score.</a:t>
            </a:r>
          </a:p>
        </p:txBody>
      </p:sp>
    </p:spTree>
    <p:extLst>
      <p:ext uri="{BB962C8B-B14F-4D97-AF65-F5344CB8AC3E}">
        <p14:creationId xmlns:p14="http://schemas.microsoft.com/office/powerpoint/2010/main" val="190070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Conclusions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3" y="1314450"/>
            <a:ext cx="11268075" cy="4890807"/>
          </a:xfrm>
        </p:spPr>
        <p:txBody>
          <a:bodyPr>
            <a:noAutofit/>
          </a:bodyPr>
          <a:lstStyle/>
          <a:p>
            <a:r>
              <a:rPr lang="en-CA" sz="2800" dirty="0"/>
              <a:t>There are many factors affecting the happiness of citizens of a country. Based on the political, natural or social changes, the happiness score may change as well. </a:t>
            </a:r>
          </a:p>
          <a:p>
            <a:r>
              <a:rPr lang="en-CA" sz="2800" dirty="0"/>
              <a:t>Economy, </a:t>
            </a:r>
            <a:r>
              <a:rPr lang="en-CA" sz="2800" dirty="0" err="1"/>
              <a:t>Social_Support</a:t>
            </a:r>
            <a:r>
              <a:rPr lang="en-CA" sz="2800" dirty="0"/>
              <a:t>, Health, Freedom, Trust and Generosity are positively related with </a:t>
            </a:r>
            <a:r>
              <a:rPr lang="en-CA" sz="2800" dirty="0" err="1"/>
              <a:t>Happiness_score</a:t>
            </a:r>
            <a:r>
              <a:rPr lang="en-CA" sz="2800" dirty="0"/>
              <a:t>. The more they are, the happier is the country.</a:t>
            </a:r>
          </a:p>
          <a:p>
            <a:r>
              <a:rPr lang="en-CA" sz="2800" dirty="0"/>
              <a:t>To predict Happiness score for years in future we need to have more data. This dataset only contains a period of 5 years between 2015 and 2019 and is not enough.</a:t>
            </a:r>
          </a:p>
          <a:p>
            <a:endParaRPr lang="en-CA" sz="2800" dirty="0"/>
          </a:p>
          <a:p>
            <a:endParaRPr lang="en-CA" sz="2800" dirty="0"/>
          </a:p>
          <a:p>
            <a:endParaRPr lang="en-CA" sz="1600" dirty="0"/>
          </a:p>
        </p:txBody>
      </p:sp>
    </p:spTree>
    <p:extLst>
      <p:ext uri="{BB962C8B-B14F-4D97-AF65-F5344CB8AC3E}">
        <p14:creationId xmlns:p14="http://schemas.microsoft.com/office/powerpoint/2010/main" val="57286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848F-502F-489F-9E54-92A5F0F87977}"/>
              </a:ext>
            </a:extLst>
          </p:cNvPr>
          <p:cNvSpPr>
            <a:spLocks noGrp="1"/>
          </p:cNvSpPr>
          <p:nvPr>
            <p:ph type="title"/>
          </p:nvPr>
        </p:nvSpPr>
        <p:spPr/>
        <p:txBody>
          <a:bodyPr/>
          <a:lstStyle/>
          <a:p>
            <a:r>
              <a:rPr lang="en-CA" b="1" dirty="0">
                <a:solidFill>
                  <a:schemeClr val="accent2">
                    <a:lumMod val="75000"/>
                  </a:schemeClr>
                </a:solidFill>
              </a:rPr>
              <a:t>Outline</a:t>
            </a:r>
          </a:p>
        </p:txBody>
      </p:sp>
      <p:sp>
        <p:nvSpPr>
          <p:cNvPr id="3" name="Content Placeholder 2">
            <a:extLst>
              <a:ext uri="{FF2B5EF4-FFF2-40B4-BE49-F238E27FC236}">
                <a16:creationId xmlns:a16="http://schemas.microsoft.com/office/drawing/2014/main" id="{69F93251-BAFE-468B-BEED-762B6FB2BDEA}"/>
              </a:ext>
            </a:extLst>
          </p:cNvPr>
          <p:cNvSpPr>
            <a:spLocks noGrp="1"/>
          </p:cNvSpPr>
          <p:nvPr>
            <p:ph idx="1"/>
          </p:nvPr>
        </p:nvSpPr>
        <p:spPr>
          <a:xfrm>
            <a:off x="712787" y="1424726"/>
            <a:ext cx="3916363" cy="5228206"/>
          </a:xfrm>
        </p:spPr>
        <p:txBody>
          <a:bodyPr>
            <a:normAutofit/>
          </a:bodyPr>
          <a:lstStyle/>
          <a:p>
            <a:r>
              <a:rPr lang="en-CA" sz="2400" dirty="0"/>
              <a:t>Introduction</a:t>
            </a:r>
          </a:p>
          <a:p>
            <a:r>
              <a:rPr lang="en-CA" sz="2400" dirty="0"/>
              <a:t>Database Definition</a:t>
            </a:r>
          </a:p>
          <a:p>
            <a:r>
              <a:rPr lang="en-CA" sz="2400" dirty="0"/>
              <a:t>Objectives</a:t>
            </a:r>
          </a:p>
          <a:p>
            <a:r>
              <a:rPr lang="en-CA" sz="2400" dirty="0"/>
              <a:t>Explanatory Variables</a:t>
            </a:r>
          </a:p>
          <a:p>
            <a:r>
              <a:rPr lang="en-CA" sz="2400" dirty="0"/>
              <a:t>Methodologies</a:t>
            </a:r>
          </a:p>
          <a:p>
            <a:r>
              <a:rPr lang="en-CA" sz="2400" dirty="0"/>
              <a:t>Data Framework</a:t>
            </a:r>
          </a:p>
          <a:p>
            <a:r>
              <a:rPr lang="en-CA" sz="2400" dirty="0"/>
              <a:t>Missing Values</a:t>
            </a:r>
          </a:p>
          <a:p>
            <a:endParaRPr lang="en-CA" sz="2400" dirty="0"/>
          </a:p>
        </p:txBody>
      </p:sp>
      <p:sp>
        <p:nvSpPr>
          <p:cNvPr id="4" name="Content Placeholder 2">
            <a:extLst>
              <a:ext uri="{FF2B5EF4-FFF2-40B4-BE49-F238E27FC236}">
                <a16:creationId xmlns:a16="http://schemas.microsoft.com/office/drawing/2014/main" id="{82B52E3A-B47B-42BF-BCEE-DB9E14DE2512}"/>
              </a:ext>
            </a:extLst>
          </p:cNvPr>
          <p:cNvSpPr txBox="1">
            <a:spLocks/>
          </p:cNvSpPr>
          <p:nvPr/>
        </p:nvSpPr>
        <p:spPr>
          <a:xfrm>
            <a:off x="5160962" y="1424726"/>
            <a:ext cx="3916363" cy="5228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CA" sz="2400" dirty="0"/>
              <a:t>Descriptive Analysis</a:t>
            </a:r>
          </a:p>
          <a:p>
            <a:r>
              <a:rPr lang="en-CA" sz="2400" dirty="0"/>
              <a:t>Predictive Analysis</a:t>
            </a:r>
          </a:p>
          <a:p>
            <a:r>
              <a:rPr lang="en-CA" sz="2400" dirty="0"/>
              <a:t>Business Questions</a:t>
            </a:r>
          </a:p>
          <a:p>
            <a:r>
              <a:rPr lang="en-CA" sz="2400" dirty="0"/>
              <a:t>Findings</a:t>
            </a:r>
          </a:p>
          <a:p>
            <a:r>
              <a:rPr lang="en-CA" sz="2400" dirty="0"/>
              <a:t>Conclusions</a:t>
            </a:r>
          </a:p>
          <a:p>
            <a:r>
              <a:rPr lang="en-CA" sz="2400" dirty="0"/>
              <a:t>Recommendations</a:t>
            </a:r>
          </a:p>
          <a:p>
            <a:r>
              <a:rPr lang="en-CA" sz="2400" dirty="0"/>
              <a:t>Appendix</a:t>
            </a:r>
          </a:p>
          <a:p>
            <a:endParaRPr lang="en-CA" sz="2400" dirty="0"/>
          </a:p>
        </p:txBody>
      </p:sp>
    </p:spTree>
    <p:extLst>
      <p:ext uri="{BB962C8B-B14F-4D97-AF65-F5344CB8AC3E}">
        <p14:creationId xmlns:p14="http://schemas.microsoft.com/office/powerpoint/2010/main" val="204736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Recommendations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552450" y="1937254"/>
            <a:ext cx="11268075" cy="4890807"/>
          </a:xfrm>
        </p:spPr>
        <p:txBody>
          <a:bodyPr>
            <a:noAutofit/>
          </a:bodyPr>
          <a:lstStyle/>
          <a:p>
            <a:pPr marL="0" indent="0">
              <a:buNone/>
            </a:pPr>
            <a:endParaRPr lang="en-CA" sz="2800" dirty="0"/>
          </a:p>
          <a:p>
            <a:pPr marL="0" indent="0">
              <a:buNone/>
            </a:pPr>
            <a:endParaRPr lang="en-CA" sz="2800" dirty="0"/>
          </a:p>
          <a:p>
            <a:pPr marL="0" indent="0">
              <a:buNone/>
            </a:pPr>
            <a:endParaRPr lang="en-CA" sz="2800" dirty="0"/>
          </a:p>
          <a:p>
            <a:pPr marL="0" indent="0">
              <a:buNone/>
            </a:pPr>
            <a:endParaRPr lang="en-CA" sz="2800" dirty="0"/>
          </a:p>
          <a:p>
            <a:pPr marL="0" indent="0">
              <a:buNone/>
            </a:pPr>
            <a:endParaRPr lang="en-CA" sz="2800" dirty="0"/>
          </a:p>
          <a:p>
            <a:pPr marL="0" indent="0">
              <a:buNone/>
            </a:pPr>
            <a:endParaRPr lang="en-CA" sz="2800" dirty="0"/>
          </a:p>
          <a:p>
            <a:pPr marL="0" indent="0">
              <a:buNone/>
            </a:pPr>
            <a:endParaRPr lang="en-CA" sz="2800" dirty="0"/>
          </a:p>
          <a:p>
            <a:pPr marL="0" indent="0" algn="ctr">
              <a:buNone/>
            </a:pPr>
            <a:r>
              <a:rPr lang="en-CA" sz="2800" dirty="0"/>
              <a:t>All this factors will eventually results in a happier country.</a:t>
            </a:r>
          </a:p>
          <a:p>
            <a:endParaRPr lang="en-CA" sz="1600" dirty="0"/>
          </a:p>
        </p:txBody>
      </p:sp>
      <p:sp>
        <p:nvSpPr>
          <p:cNvPr id="4" name="Rectangle 3">
            <a:extLst>
              <a:ext uri="{FF2B5EF4-FFF2-40B4-BE49-F238E27FC236}">
                <a16:creationId xmlns:a16="http://schemas.microsoft.com/office/drawing/2014/main" id="{44511E32-2E18-4559-8EAA-5ED4A4E4F251}"/>
              </a:ext>
            </a:extLst>
          </p:cNvPr>
          <p:cNvSpPr/>
          <p:nvPr/>
        </p:nvSpPr>
        <p:spPr>
          <a:xfrm>
            <a:off x="742950" y="2635903"/>
            <a:ext cx="3124200" cy="184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By improving Economy, people may be more Generous. </a:t>
            </a:r>
          </a:p>
          <a:p>
            <a:endParaRPr lang="en-CA" dirty="0"/>
          </a:p>
        </p:txBody>
      </p:sp>
      <p:sp>
        <p:nvSpPr>
          <p:cNvPr id="5" name="Rectangle 4">
            <a:extLst>
              <a:ext uri="{FF2B5EF4-FFF2-40B4-BE49-F238E27FC236}">
                <a16:creationId xmlns:a16="http://schemas.microsoft.com/office/drawing/2014/main" id="{B100DB7A-8CE8-44AB-9E1B-EDD6C8920C0A}"/>
              </a:ext>
            </a:extLst>
          </p:cNvPr>
          <p:cNvSpPr/>
          <p:nvPr/>
        </p:nvSpPr>
        <p:spPr>
          <a:xfrm>
            <a:off x="4595812" y="2635903"/>
            <a:ext cx="3124200" cy="184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By selecting better Governments and having more democracy, people may have more trust and freedom.</a:t>
            </a:r>
          </a:p>
          <a:p>
            <a:pPr algn="ctr"/>
            <a:endParaRPr lang="en-CA" dirty="0"/>
          </a:p>
        </p:txBody>
      </p:sp>
      <p:sp>
        <p:nvSpPr>
          <p:cNvPr id="6" name="Rectangle 5">
            <a:extLst>
              <a:ext uri="{FF2B5EF4-FFF2-40B4-BE49-F238E27FC236}">
                <a16:creationId xmlns:a16="http://schemas.microsoft.com/office/drawing/2014/main" id="{276F7B82-914C-486D-8BEE-FD50875EAE14}"/>
              </a:ext>
            </a:extLst>
          </p:cNvPr>
          <p:cNvSpPr/>
          <p:nvPr/>
        </p:nvSpPr>
        <p:spPr>
          <a:xfrm>
            <a:off x="8515350" y="2635903"/>
            <a:ext cx="3124200" cy="184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By improving Social aspects of life, people may feel having more social support and be healthier.</a:t>
            </a:r>
          </a:p>
          <a:p>
            <a:pPr algn="ctr"/>
            <a:endParaRPr lang="en-CA" dirty="0"/>
          </a:p>
        </p:txBody>
      </p:sp>
      <p:sp>
        <p:nvSpPr>
          <p:cNvPr id="7" name="Right Brace 6">
            <a:extLst>
              <a:ext uri="{FF2B5EF4-FFF2-40B4-BE49-F238E27FC236}">
                <a16:creationId xmlns:a16="http://schemas.microsoft.com/office/drawing/2014/main" id="{D1349EC6-9698-415D-B4DC-34858ACCF9EC}"/>
              </a:ext>
            </a:extLst>
          </p:cNvPr>
          <p:cNvSpPr/>
          <p:nvPr/>
        </p:nvSpPr>
        <p:spPr>
          <a:xfrm rot="5400000">
            <a:off x="5518652" y="1134025"/>
            <a:ext cx="1154696" cy="8211764"/>
          </a:xfrm>
          <a:prstGeom prst="rightBrace">
            <a:avLst>
              <a:gd name="adj1" fmla="val 8333"/>
              <a:gd name="adj2" fmla="val 49633"/>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CA"/>
          </a:p>
        </p:txBody>
      </p:sp>
      <p:pic>
        <p:nvPicPr>
          <p:cNvPr id="13" name="Picture 12">
            <a:extLst>
              <a:ext uri="{FF2B5EF4-FFF2-40B4-BE49-F238E27FC236}">
                <a16:creationId xmlns:a16="http://schemas.microsoft.com/office/drawing/2014/main" id="{B1B33661-9ECE-4D8C-969E-C09D2211A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300" y="986917"/>
            <a:ext cx="2178674" cy="2137279"/>
          </a:xfrm>
          <a:prstGeom prst="rect">
            <a:avLst/>
          </a:prstGeom>
        </p:spPr>
      </p:pic>
      <p:pic>
        <p:nvPicPr>
          <p:cNvPr id="15" name="Picture 14">
            <a:extLst>
              <a:ext uri="{FF2B5EF4-FFF2-40B4-BE49-F238E27FC236}">
                <a16:creationId xmlns:a16="http://schemas.microsoft.com/office/drawing/2014/main" id="{364776DA-9E89-4B16-8EAE-4B3F3A0F1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919" y="782953"/>
            <a:ext cx="2062162" cy="1959054"/>
          </a:xfrm>
          <a:prstGeom prst="rect">
            <a:avLst/>
          </a:prstGeom>
        </p:spPr>
      </p:pic>
      <p:pic>
        <p:nvPicPr>
          <p:cNvPr id="19" name="Picture 18">
            <a:extLst>
              <a:ext uri="{FF2B5EF4-FFF2-40B4-BE49-F238E27FC236}">
                <a16:creationId xmlns:a16="http://schemas.microsoft.com/office/drawing/2014/main" id="{C718093F-EBBE-4D15-8545-1C019BAC4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8381" y="1062215"/>
            <a:ext cx="2117607" cy="1627582"/>
          </a:xfrm>
          <a:prstGeom prst="rect">
            <a:avLst/>
          </a:prstGeom>
        </p:spPr>
      </p:pic>
    </p:spTree>
    <p:extLst>
      <p:ext uri="{BB962C8B-B14F-4D97-AF65-F5344CB8AC3E}">
        <p14:creationId xmlns:p14="http://schemas.microsoft.com/office/powerpoint/2010/main" val="302202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5D11B-D46C-4E5F-B86C-6125B4E78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19" y="10"/>
            <a:ext cx="12191981" cy="6857990"/>
          </a:xfrm>
          <a:prstGeom prst="rect">
            <a:avLst/>
          </a:prstGeom>
        </p:spPr>
      </p:pic>
      <p:sp>
        <p:nvSpPr>
          <p:cNvPr id="2" name="Title 1">
            <a:extLst>
              <a:ext uri="{FF2B5EF4-FFF2-40B4-BE49-F238E27FC236}">
                <a16:creationId xmlns:a16="http://schemas.microsoft.com/office/drawing/2014/main" id="{5E864FEF-B07E-4C3C-9238-9FD791669CBF}"/>
              </a:ext>
            </a:extLst>
          </p:cNvPr>
          <p:cNvSpPr>
            <a:spLocks noGrp="1"/>
          </p:cNvSpPr>
          <p:nvPr>
            <p:ph type="ctrTitle"/>
          </p:nvPr>
        </p:nvSpPr>
        <p:spPr>
          <a:xfrm>
            <a:off x="1294794" y="2127413"/>
            <a:ext cx="10173305" cy="2420504"/>
          </a:xfrm>
        </p:spPr>
        <p:txBody>
          <a:bodyPr>
            <a:normAutofit/>
          </a:bodyPr>
          <a:lstStyle/>
          <a:p>
            <a:pPr algn="l"/>
            <a:r>
              <a:rPr lang="en-CA" sz="5400" b="1" dirty="0">
                <a:solidFill>
                  <a:srgbClr val="FFFF00"/>
                </a:solidFill>
              </a:rPr>
              <a:t>The End</a:t>
            </a:r>
            <a:endParaRPr lang="en-CA" sz="5400" b="1" dirty="0">
              <a:solidFill>
                <a:schemeClr val="accent2">
                  <a:lumMod val="75000"/>
                </a:schemeClr>
              </a:solidFill>
            </a:endParaRPr>
          </a:p>
        </p:txBody>
      </p:sp>
      <p:sp>
        <p:nvSpPr>
          <p:cNvPr id="5" name="Rectangle 4">
            <a:extLst>
              <a:ext uri="{FF2B5EF4-FFF2-40B4-BE49-F238E27FC236}">
                <a16:creationId xmlns:a16="http://schemas.microsoft.com/office/drawing/2014/main" id="{EFB41693-9037-4A03-84A1-73C9FDD23D91}"/>
              </a:ext>
            </a:extLst>
          </p:cNvPr>
          <p:cNvSpPr/>
          <p:nvPr/>
        </p:nvSpPr>
        <p:spPr>
          <a:xfrm>
            <a:off x="5590570" y="5587837"/>
            <a:ext cx="610613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3200" b="1" dirty="0">
                <a:solidFill>
                  <a:schemeClr val="accent6">
                    <a:lumMod val="20000"/>
                    <a:lumOff val="80000"/>
                  </a:schemeClr>
                </a:solidFill>
              </a:rPr>
              <a:t>Thank you for your attention</a:t>
            </a:r>
          </a:p>
          <a:p>
            <a:pPr algn="ctr"/>
            <a:endParaRPr lang="en-CA" sz="3200" b="1" dirty="0">
              <a:solidFill>
                <a:schemeClr val="accent6">
                  <a:lumMod val="20000"/>
                  <a:lumOff val="80000"/>
                </a:schemeClr>
              </a:solidFill>
            </a:endParaRPr>
          </a:p>
          <a:p>
            <a:pPr algn="ctr"/>
            <a:endParaRPr lang="en-CA" sz="3200" dirty="0"/>
          </a:p>
        </p:txBody>
      </p:sp>
    </p:spTree>
    <p:extLst>
      <p:ext uri="{BB962C8B-B14F-4D97-AF65-F5344CB8AC3E}">
        <p14:creationId xmlns:p14="http://schemas.microsoft.com/office/powerpoint/2010/main" val="14197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Introduction</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062215"/>
            <a:ext cx="11268075" cy="5343067"/>
          </a:xfrm>
        </p:spPr>
        <p:txBody>
          <a:bodyPr>
            <a:noAutofit/>
          </a:bodyPr>
          <a:lstStyle/>
          <a:p>
            <a:pPr marL="0" indent="0">
              <a:lnSpc>
                <a:spcPct val="150000"/>
              </a:lnSpc>
              <a:buNone/>
            </a:pPr>
            <a:r>
              <a:rPr lang="en-CA" sz="1800" dirty="0"/>
              <a:t>The World Happiness study is a landmark survey of the state of global happiness that ranks 156 countries by how happy their citizens perceive themselves to be.</a:t>
            </a:r>
          </a:p>
          <a:p>
            <a:pPr marL="0" indent="0">
              <a:lnSpc>
                <a:spcPct val="150000"/>
              </a:lnSpc>
              <a:buNone/>
            </a:pPr>
            <a:endParaRPr lang="en-CA" sz="300" dirty="0"/>
          </a:p>
          <a:p>
            <a:pPr marL="0" indent="0">
              <a:lnSpc>
                <a:spcPct val="150000"/>
              </a:lnSpc>
              <a:buNone/>
            </a:pPr>
            <a:endParaRPr lang="en-CA" sz="1800" dirty="0"/>
          </a:p>
          <a:p>
            <a:r>
              <a:rPr lang="en-CA" sz="1800" dirty="0"/>
              <a:t>There are 779 observation for the countries during the years 2015 to 2019. (some information are missing.)</a:t>
            </a:r>
          </a:p>
          <a:p>
            <a:r>
              <a:rPr lang="en-CA" sz="1800" dirty="0"/>
              <a:t>Dependent variable is </a:t>
            </a:r>
            <a:r>
              <a:rPr lang="en-CA" sz="1800" dirty="0" err="1"/>
              <a:t>happiness_score</a:t>
            </a:r>
            <a:r>
              <a:rPr lang="en-CA" sz="1800" dirty="0"/>
              <a:t> which is a continuous variable and varies from 1 to 10.</a:t>
            </a:r>
          </a:p>
          <a:p>
            <a:r>
              <a:rPr lang="en-CA" sz="1800" dirty="0"/>
              <a:t>There are 10 numeric explanatory (independent) variables and Year variable to be used to determine how happy the citizens of each country are. Just countries’ name and region are character. The rest of the variables are numeric.</a:t>
            </a:r>
          </a:p>
          <a:p>
            <a:pPr marL="0" indent="0">
              <a:buNone/>
            </a:pPr>
            <a:endParaRPr lang="en-CA" sz="1800" dirty="0"/>
          </a:p>
        </p:txBody>
      </p:sp>
      <p:sp>
        <p:nvSpPr>
          <p:cNvPr id="5" name="Title 1">
            <a:extLst>
              <a:ext uri="{FF2B5EF4-FFF2-40B4-BE49-F238E27FC236}">
                <a16:creationId xmlns:a16="http://schemas.microsoft.com/office/drawing/2014/main" id="{21024D45-A91B-4FB6-BACB-D613EBB39F37}"/>
              </a:ext>
            </a:extLst>
          </p:cNvPr>
          <p:cNvSpPr txBox="1">
            <a:spLocks/>
          </p:cNvSpPr>
          <p:nvPr/>
        </p:nvSpPr>
        <p:spPr>
          <a:xfrm>
            <a:off x="461961" y="203631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b="1" dirty="0">
                <a:solidFill>
                  <a:schemeClr val="accent2">
                    <a:lumMod val="75000"/>
                  </a:schemeClr>
                </a:solidFill>
              </a:rPr>
              <a:t>Dataset Definition</a:t>
            </a:r>
          </a:p>
        </p:txBody>
      </p:sp>
      <p:pic>
        <p:nvPicPr>
          <p:cNvPr id="7" name="Picture 6">
            <a:extLst>
              <a:ext uri="{FF2B5EF4-FFF2-40B4-BE49-F238E27FC236}">
                <a16:creationId xmlns:a16="http://schemas.microsoft.com/office/drawing/2014/main" id="{8D031B95-041B-4E29-96FF-5B20677C2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222" y="4570271"/>
            <a:ext cx="5330454" cy="2108843"/>
          </a:xfrm>
          <a:prstGeom prst="rect">
            <a:avLst/>
          </a:prstGeom>
        </p:spPr>
      </p:pic>
    </p:spTree>
    <p:extLst>
      <p:ext uri="{BB962C8B-B14F-4D97-AF65-F5344CB8AC3E}">
        <p14:creationId xmlns:p14="http://schemas.microsoft.com/office/powerpoint/2010/main" val="10775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Objectives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140581"/>
            <a:ext cx="11268075" cy="4890807"/>
          </a:xfrm>
        </p:spPr>
        <p:txBody>
          <a:bodyPr>
            <a:noAutofit/>
          </a:bodyPr>
          <a:lstStyle/>
          <a:p>
            <a:pPr marL="0" indent="0">
              <a:buNone/>
            </a:pPr>
            <a:r>
              <a:rPr lang="en-CA" sz="2800" dirty="0"/>
              <a:t>We would like to know:</a:t>
            </a:r>
          </a:p>
          <a:p>
            <a:r>
              <a:rPr lang="en-CA" sz="2800" dirty="0"/>
              <a:t>The factors that result in a country happiness?</a:t>
            </a:r>
          </a:p>
          <a:p>
            <a:pPr marL="0" indent="0">
              <a:buNone/>
            </a:pPr>
            <a:endParaRPr lang="en-CA" sz="2800" dirty="0"/>
          </a:p>
          <a:p>
            <a:pPr marL="0" indent="0">
              <a:buNone/>
            </a:pPr>
            <a:endParaRPr lang="en-CA" sz="2800" dirty="0"/>
          </a:p>
          <a:p>
            <a:pPr marL="0" indent="0">
              <a:buNone/>
            </a:pPr>
            <a:endParaRPr lang="en-CA" sz="2800" dirty="0"/>
          </a:p>
          <a:p>
            <a:r>
              <a:rPr lang="en-CA" sz="2800" dirty="0"/>
              <a:t>The change in happiness score from 2015 to 2019? </a:t>
            </a:r>
          </a:p>
          <a:p>
            <a:pPr marL="0" indent="0">
              <a:buNone/>
            </a:pPr>
            <a:r>
              <a:rPr lang="en-CA" sz="2800" dirty="0"/>
              <a:t>    Is the world getting happier?</a:t>
            </a:r>
          </a:p>
          <a:p>
            <a:pPr marL="0" indent="0">
              <a:buNone/>
            </a:pPr>
            <a:endParaRPr lang="en-CA" sz="1600" dirty="0"/>
          </a:p>
        </p:txBody>
      </p:sp>
      <p:grpSp>
        <p:nvGrpSpPr>
          <p:cNvPr id="29" name="Group 28">
            <a:extLst>
              <a:ext uri="{FF2B5EF4-FFF2-40B4-BE49-F238E27FC236}">
                <a16:creationId xmlns:a16="http://schemas.microsoft.com/office/drawing/2014/main" id="{64C0D00B-C624-4EB2-BF5D-A74A2C5C593C}"/>
              </a:ext>
            </a:extLst>
          </p:cNvPr>
          <p:cNvGrpSpPr/>
          <p:nvPr/>
        </p:nvGrpSpPr>
        <p:grpSpPr>
          <a:xfrm>
            <a:off x="2907020" y="2312484"/>
            <a:ext cx="5181355" cy="1457072"/>
            <a:chOff x="1760321" y="2672193"/>
            <a:chExt cx="5181355" cy="1457072"/>
          </a:xfrm>
        </p:grpSpPr>
        <p:pic>
          <p:nvPicPr>
            <p:cNvPr id="19" name="Picture 18">
              <a:extLst>
                <a:ext uri="{FF2B5EF4-FFF2-40B4-BE49-F238E27FC236}">
                  <a16:creationId xmlns:a16="http://schemas.microsoft.com/office/drawing/2014/main" id="{FA3158CE-BAC1-41BB-9BC2-2857089D3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027" y="2672193"/>
              <a:ext cx="485624" cy="485624"/>
            </a:xfrm>
            <a:prstGeom prst="rect">
              <a:avLst/>
            </a:prstGeom>
          </p:spPr>
        </p:pic>
        <p:pic>
          <p:nvPicPr>
            <p:cNvPr id="20" name="Picture 19">
              <a:extLst>
                <a:ext uri="{FF2B5EF4-FFF2-40B4-BE49-F238E27FC236}">
                  <a16:creationId xmlns:a16="http://schemas.microsoft.com/office/drawing/2014/main" id="{712F72F9-CEFB-44DE-B4A1-FA5EEF2F3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369" y="2877055"/>
              <a:ext cx="485624" cy="485624"/>
            </a:xfrm>
            <a:prstGeom prst="rect">
              <a:avLst/>
            </a:prstGeom>
          </p:spPr>
        </p:pic>
        <p:pic>
          <p:nvPicPr>
            <p:cNvPr id="21" name="Picture 20">
              <a:extLst>
                <a:ext uri="{FF2B5EF4-FFF2-40B4-BE49-F238E27FC236}">
                  <a16:creationId xmlns:a16="http://schemas.microsoft.com/office/drawing/2014/main" id="{423CD550-85FD-4ADE-8461-6BA5033C0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009" y="2869821"/>
              <a:ext cx="485624" cy="485624"/>
            </a:xfrm>
            <a:prstGeom prst="rect">
              <a:avLst/>
            </a:prstGeom>
          </p:spPr>
        </p:pic>
        <p:pic>
          <p:nvPicPr>
            <p:cNvPr id="22" name="Picture 21">
              <a:extLst>
                <a:ext uri="{FF2B5EF4-FFF2-40B4-BE49-F238E27FC236}">
                  <a16:creationId xmlns:a16="http://schemas.microsoft.com/office/drawing/2014/main" id="{22EDD098-534B-4372-A8A5-10C76022E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783" y="3355445"/>
              <a:ext cx="485624" cy="485624"/>
            </a:xfrm>
            <a:prstGeom prst="rect">
              <a:avLst/>
            </a:prstGeom>
          </p:spPr>
        </p:pic>
        <p:pic>
          <p:nvPicPr>
            <p:cNvPr id="23" name="Picture 22">
              <a:extLst>
                <a:ext uri="{FF2B5EF4-FFF2-40B4-BE49-F238E27FC236}">
                  <a16:creationId xmlns:a16="http://schemas.microsoft.com/office/drawing/2014/main" id="{4A82CE5E-58C0-46A3-B574-F9A7F8129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407" y="3631369"/>
              <a:ext cx="485624" cy="485624"/>
            </a:xfrm>
            <a:prstGeom prst="rect">
              <a:avLst/>
            </a:prstGeom>
          </p:spPr>
        </p:pic>
        <p:pic>
          <p:nvPicPr>
            <p:cNvPr id="24" name="Picture 23">
              <a:extLst>
                <a:ext uri="{FF2B5EF4-FFF2-40B4-BE49-F238E27FC236}">
                  <a16:creationId xmlns:a16="http://schemas.microsoft.com/office/drawing/2014/main" id="{11EB1699-DC10-44FD-857B-6C5B341AD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321" y="3593699"/>
              <a:ext cx="485624" cy="485624"/>
            </a:xfrm>
            <a:prstGeom prst="rect">
              <a:avLst/>
            </a:prstGeom>
          </p:spPr>
        </p:pic>
        <p:pic>
          <p:nvPicPr>
            <p:cNvPr id="25" name="Picture 24">
              <a:extLst>
                <a:ext uri="{FF2B5EF4-FFF2-40B4-BE49-F238E27FC236}">
                  <a16:creationId xmlns:a16="http://schemas.microsoft.com/office/drawing/2014/main" id="{8CD3B925-5DBE-4BA9-98F5-AF7DB6EF0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94" y="3350887"/>
              <a:ext cx="485624" cy="485624"/>
            </a:xfrm>
            <a:prstGeom prst="rect">
              <a:avLst/>
            </a:prstGeom>
          </p:spPr>
        </p:pic>
        <p:sp>
          <p:nvSpPr>
            <p:cNvPr id="26" name="Arrow: Right 25">
              <a:extLst>
                <a:ext uri="{FF2B5EF4-FFF2-40B4-BE49-F238E27FC236}">
                  <a16:creationId xmlns:a16="http://schemas.microsoft.com/office/drawing/2014/main" id="{CC136DFB-4416-4359-9009-62015B5DBF7B}"/>
                </a:ext>
              </a:extLst>
            </p:cNvPr>
            <p:cNvSpPr/>
            <p:nvPr/>
          </p:nvSpPr>
          <p:spPr>
            <a:xfrm>
              <a:off x="4162237" y="3148292"/>
              <a:ext cx="1002086" cy="485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a:extLst>
                <a:ext uri="{FF2B5EF4-FFF2-40B4-BE49-F238E27FC236}">
                  <a16:creationId xmlns:a16="http://schemas.microsoft.com/office/drawing/2014/main" id="{0FA81582-D7CF-4B5A-95F4-83664F4ED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145" y="2728734"/>
              <a:ext cx="1400531" cy="1400531"/>
            </a:xfrm>
            <a:prstGeom prst="rect">
              <a:avLst/>
            </a:prstGeom>
          </p:spPr>
        </p:pic>
      </p:grpSp>
      <p:graphicFrame>
        <p:nvGraphicFramePr>
          <p:cNvPr id="34" name="Chart 33">
            <a:extLst>
              <a:ext uri="{FF2B5EF4-FFF2-40B4-BE49-F238E27FC236}">
                <a16:creationId xmlns:a16="http://schemas.microsoft.com/office/drawing/2014/main" id="{BAE01AC8-3029-445B-B733-9EEAD902B2F0}"/>
              </a:ext>
            </a:extLst>
          </p:cNvPr>
          <p:cNvGraphicFramePr>
            <a:graphicFrameLocks/>
          </p:cNvGraphicFramePr>
          <p:nvPr>
            <p:extLst>
              <p:ext uri="{D42A27DB-BD31-4B8C-83A1-F6EECF244321}">
                <p14:modId xmlns:p14="http://schemas.microsoft.com/office/powerpoint/2010/main" val="1271461710"/>
              </p:ext>
            </p:extLst>
          </p:nvPr>
        </p:nvGraphicFramePr>
        <p:xfrm>
          <a:off x="6311022" y="4487349"/>
          <a:ext cx="3648757" cy="21505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5039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7B6641-7432-4346-8506-9E90D15C6AE8}"/>
              </a:ext>
            </a:extLst>
          </p:cNvPr>
          <p:cNvSpPr/>
          <p:nvPr/>
        </p:nvSpPr>
        <p:spPr>
          <a:xfrm>
            <a:off x="481012" y="355001"/>
            <a:ext cx="11229975" cy="5902834"/>
          </a:xfrm>
          <a:prstGeom prst="rect">
            <a:avLst/>
          </a:prstGeom>
        </p:spPr>
        <p:txBody>
          <a:bodyPr wrap="square">
            <a:spAutoFit/>
          </a:bodyPr>
          <a:lstStyle/>
          <a:p>
            <a:r>
              <a:rPr lang="en-CA" sz="4200" b="1" dirty="0">
                <a:solidFill>
                  <a:schemeClr val="accent2">
                    <a:lumMod val="75000"/>
                  </a:schemeClr>
                </a:solidFill>
                <a:latin typeface="+mj-lt"/>
                <a:ea typeface="+mj-ea"/>
                <a:cs typeface="+mj-cs"/>
              </a:rPr>
              <a:t>Explanatory variables are </a:t>
            </a:r>
          </a:p>
          <a:p>
            <a:pPr>
              <a:lnSpc>
                <a:spcPct val="150000"/>
              </a:lnSpc>
            </a:pPr>
            <a:r>
              <a:rPr lang="en-CA" sz="1600" dirty="0"/>
              <a:t>1. </a:t>
            </a:r>
            <a:r>
              <a:rPr lang="en-CA" sz="1600" b="1" dirty="0"/>
              <a:t>“Economy (GDP per capita)” </a:t>
            </a:r>
            <a:r>
              <a:rPr lang="en-CA" sz="1600" dirty="0"/>
              <a:t>which is Purchasing Power Parity (PPP) adjusted to constant 2011 international dollars, taken from the World Development Indicators (WDI)</a:t>
            </a:r>
          </a:p>
          <a:p>
            <a:pPr>
              <a:lnSpc>
                <a:spcPct val="150000"/>
              </a:lnSpc>
            </a:pPr>
            <a:r>
              <a:rPr lang="en-CA" sz="1600" dirty="0"/>
              <a:t>2.  </a:t>
            </a:r>
            <a:r>
              <a:rPr lang="en-CA" sz="1600" b="1" dirty="0"/>
              <a:t>“Social support” </a:t>
            </a:r>
            <a:r>
              <a:rPr lang="en-CA" sz="1600" dirty="0"/>
              <a:t>is the national average of the binary responses (0=no, 1=yes) to the Gallup World Poll (GWP) question, “If you were in trouble, do you have relatives or friends you can count on to help you whenever you need them, or not?”</a:t>
            </a:r>
          </a:p>
          <a:p>
            <a:pPr>
              <a:lnSpc>
                <a:spcPct val="150000"/>
              </a:lnSpc>
            </a:pPr>
            <a:r>
              <a:rPr lang="en-CA" sz="1600" dirty="0"/>
              <a:t>3. </a:t>
            </a:r>
            <a:r>
              <a:rPr lang="en-CA" sz="1600" b="1" dirty="0"/>
              <a:t>“Health” </a:t>
            </a:r>
            <a:r>
              <a:rPr lang="en-CA" sz="1600" dirty="0"/>
              <a:t>The time series of healthy life expectancy at birth are constructed based on data from the World Health Organization (WHO) Global Health Observatory data repository. </a:t>
            </a:r>
          </a:p>
          <a:p>
            <a:pPr>
              <a:lnSpc>
                <a:spcPct val="150000"/>
              </a:lnSpc>
            </a:pPr>
            <a:r>
              <a:rPr lang="en-CA" sz="1600" dirty="0"/>
              <a:t>4. </a:t>
            </a:r>
            <a:r>
              <a:rPr lang="en-CA" sz="1600" b="1" dirty="0"/>
              <a:t>“Life Expectancy” </a:t>
            </a:r>
            <a:r>
              <a:rPr lang="en-CA" sz="1600" dirty="0"/>
              <a:t>is the expected </a:t>
            </a:r>
            <a:r>
              <a:rPr lang="en-CA" sz="1600" dirty="0" err="1"/>
              <a:t>valye</a:t>
            </a:r>
            <a:r>
              <a:rPr lang="en-CA" sz="1600" dirty="0"/>
              <a:t> of years of life at birth.</a:t>
            </a:r>
          </a:p>
          <a:p>
            <a:pPr>
              <a:lnSpc>
                <a:spcPct val="150000"/>
              </a:lnSpc>
            </a:pPr>
            <a:r>
              <a:rPr lang="en-CA" sz="1600" dirty="0"/>
              <a:t>5. </a:t>
            </a:r>
            <a:r>
              <a:rPr lang="en-CA" sz="1600" b="1" dirty="0"/>
              <a:t>“Freedom”</a:t>
            </a:r>
            <a:r>
              <a:rPr lang="en-CA" sz="1600" dirty="0"/>
              <a:t> to make life choices is the national average of binary responses (0=no, 1=yes) to the GWP question, “Are you satisfied with your freedom to choose what you do with your life?”</a:t>
            </a:r>
          </a:p>
          <a:p>
            <a:pPr>
              <a:lnSpc>
                <a:spcPct val="150000"/>
              </a:lnSpc>
            </a:pPr>
            <a:r>
              <a:rPr lang="en-CA" sz="1600" dirty="0"/>
              <a:t>6. </a:t>
            </a:r>
            <a:r>
              <a:rPr lang="en-CA" sz="1600" b="1" dirty="0"/>
              <a:t>“Trust” </a:t>
            </a:r>
            <a:r>
              <a:rPr lang="en-CA" sz="1600" dirty="0"/>
              <a:t>is based on a binary responses (0=no, 1=yes), “Do you trust your government?”</a:t>
            </a:r>
          </a:p>
          <a:p>
            <a:pPr>
              <a:lnSpc>
                <a:spcPct val="150000"/>
              </a:lnSpc>
            </a:pPr>
            <a:r>
              <a:rPr lang="en-CA" sz="1600" dirty="0"/>
              <a:t>7. </a:t>
            </a:r>
            <a:r>
              <a:rPr lang="en-CA" sz="1600" b="1" dirty="0"/>
              <a:t>“Generosity” </a:t>
            </a:r>
            <a:r>
              <a:rPr lang="en-CA" sz="1600" dirty="0"/>
              <a:t>is the residual of regressing the national average of GWP responses (0=no, 1=yes) to the question, “Have you donated money to a charity in the past month?” on GDP per capita. </a:t>
            </a:r>
          </a:p>
          <a:p>
            <a:pPr>
              <a:lnSpc>
                <a:spcPct val="150000"/>
              </a:lnSpc>
            </a:pPr>
            <a:r>
              <a:rPr lang="en-CA" sz="1600" dirty="0"/>
              <a:t>8. </a:t>
            </a:r>
            <a:r>
              <a:rPr lang="en-CA" sz="1600" b="1" dirty="0"/>
              <a:t>“Population”, </a:t>
            </a:r>
            <a:r>
              <a:rPr lang="en-CA" sz="1600" dirty="0"/>
              <a:t>9. </a:t>
            </a:r>
            <a:r>
              <a:rPr lang="en-CA" sz="1600" b="1" dirty="0"/>
              <a:t>“Area”</a:t>
            </a:r>
            <a:r>
              <a:rPr lang="en-CA" sz="1600" dirty="0"/>
              <a:t> and 10. </a:t>
            </a:r>
            <a:r>
              <a:rPr lang="en-CA" sz="1600" b="1" dirty="0"/>
              <a:t>“Density” </a:t>
            </a:r>
            <a:r>
              <a:rPr lang="en-CA" sz="1600" dirty="0"/>
              <a:t>of countries</a:t>
            </a:r>
          </a:p>
        </p:txBody>
      </p:sp>
    </p:spTree>
    <p:extLst>
      <p:ext uri="{BB962C8B-B14F-4D97-AF65-F5344CB8AC3E}">
        <p14:creationId xmlns:p14="http://schemas.microsoft.com/office/powerpoint/2010/main" val="40412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Methodologies</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461962" y="1514475"/>
            <a:ext cx="11268075" cy="4890807"/>
          </a:xfrm>
        </p:spPr>
        <p:txBody>
          <a:bodyPr>
            <a:noAutofit/>
          </a:bodyPr>
          <a:lstStyle/>
          <a:p>
            <a:r>
              <a:rPr lang="en-CA" sz="2400" dirty="0"/>
              <a:t>Using visualization such as histogram, Boxplot, Pie chart, … to obtain some information about the data such as distribution of variables, existing of outliers. </a:t>
            </a:r>
          </a:p>
          <a:p>
            <a:r>
              <a:rPr lang="en-CA" sz="2400" dirty="0"/>
              <a:t>Dealing with Missing values. Replacing the missing values/Removing the missing values.</a:t>
            </a:r>
          </a:p>
          <a:p>
            <a:r>
              <a:rPr lang="en-CA" sz="2400" dirty="0"/>
              <a:t>Using Univariate analysis to obtain some information about each variable such as Mean, Max, Min, Median, Q1, Q3, IQR, Missing values</a:t>
            </a:r>
          </a:p>
          <a:p>
            <a:r>
              <a:rPr lang="en-CA" sz="2400" dirty="0"/>
              <a:t>Using Bivariate analysis to understand the relation/association between variables. </a:t>
            </a:r>
          </a:p>
          <a:p>
            <a:r>
              <a:rPr lang="en-CA" sz="2400" dirty="0"/>
              <a:t>Using linear regression to predict the continuous Dependent variable (Happiness score).</a:t>
            </a:r>
          </a:p>
          <a:p>
            <a:endParaRPr lang="en-CA" sz="1800" dirty="0"/>
          </a:p>
        </p:txBody>
      </p:sp>
    </p:spTree>
    <p:extLst>
      <p:ext uri="{BB962C8B-B14F-4D97-AF65-F5344CB8AC3E}">
        <p14:creationId xmlns:p14="http://schemas.microsoft.com/office/powerpoint/2010/main" val="83607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7B6641-7432-4346-8506-9E90D15C6AE8}"/>
              </a:ext>
            </a:extLst>
          </p:cNvPr>
          <p:cNvSpPr/>
          <p:nvPr/>
        </p:nvSpPr>
        <p:spPr>
          <a:xfrm>
            <a:off x="481012" y="307376"/>
            <a:ext cx="11229975" cy="738664"/>
          </a:xfrm>
          <a:prstGeom prst="rect">
            <a:avLst/>
          </a:prstGeom>
        </p:spPr>
        <p:txBody>
          <a:bodyPr wrap="square">
            <a:spAutoFit/>
          </a:bodyPr>
          <a:lstStyle/>
          <a:p>
            <a:r>
              <a:rPr lang="en-CA" sz="4200" b="1" dirty="0">
                <a:solidFill>
                  <a:schemeClr val="accent2">
                    <a:lumMod val="75000"/>
                  </a:schemeClr>
                </a:solidFill>
                <a:latin typeface="+mj-lt"/>
                <a:ea typeface="+mj-ea"/>
                <a:cs typeface="+mj-cs"/>
              </a:rPr>
              <a:t>Data Framework</a:t>
            </a:r>
          </a:p>
        </p:txBody>
      </p:sp>
      <p:grpSp>
        <p:nvGrpSpPr>
          <p:cNvPr id="20" name="Group 19">
            <a:extLst>
              <a:ext uri="{FF2B5EF4-FFF2-40B4-BE49-F238E27FC236}">
                <a16:creationId xmlns:a16="http://schemas.microsoft.com/office/drawing/2014/main" id="{45666145-F2B9-459F-A9E8-63824AA9152F}"/>
              </a:ext>
            </a:extLst>
          </p:cNvPr>
          <p:cNvGrpSpPr/>
          <p:nvPr/>
        </p:nvGrpSpPr>
        <p:grpSpPr>
          <a:xfrm>
            <a:off x="1625076" y="1645246"/>
            <a:ext cx="9567865" cy="4905378"/>
            <a:chOff x="481011" y="1457324"/>
            <a:chExt cx="9567865" cy="4905378"/>
          </a:xfrm>
        </p:grpSpPr>
        <p:sp>
          <p:nvSpPr>
            <p:cNvPr id="2" name="Rectangle 1">
              <a:extLst>
                <a:ext uri="{FF2B5EF4-FFF2-40B4-BE49-F238E27FC236}">
                  <a16:creationId xmlns:a16="http://schemas.microsoft.com/office/drawing/2014/main" id="{CBC6815E-C64C-4FDE-AF59-193E6DA9DE9F}"/>
                </a:ext>
              </a:extLst>
            </p:cNvPr>
            <p:cNvSpPr/>
            <p:nvPr/>
          </p:nvSpPr>
          <p:spPr>
            <a:xfrm>
              <a:off x="1885952" y="1457325"/>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Economy (GDP per capita)</a:t>
              </a:r>
              <a:endParaRPr lang="en-CA" dirty="0"/>
            </a:p>
          </p:txBody>
        </p:sp>
        <p:sp>
          <p:nvSpPr>
            <p:cNvPr id="5" name="Rectangle 4">
              <a:extLst>
                <a:ext uri="{FF2B5EF4-FFF2-40B4-BE49-F238E27FC236}">
                  <a16:creationId xmlns:a16="http://schemas.microsoft.com/office/drawing/2014/main" id="{2BD26781-1660-4CCF-B8B5-E15D5431A16F}"/>
                </a:ext>
              </a:extLst>
            </p:cNvPr>
            <p:cNvSpPr/>
            <p:nvPr/>
          </p:nvSpPr>
          <p:spPr>
            <a:xfrm>
              <a:off x="1885952" y="1938921"/>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Social support</a:t>
              </a:r>
              <a:endParaRPr lang="en-CA" dirty="0"/>
            </a:p>
          </p:txBody>
        </p:sp>
        <p:sp>
          <p:nvSpPr>
            <p:cNvPr id="6" name="Rectangle 5">
              <a:extLst>
                <a:ext uri="{FF2B5EF4-FFF2-40B4-BE49-F238E27FC236}">
                  <a16:creationId xmlns:a16="http://schemas.microsoft.com/office/drawing/2014/main" id="{200CEA0F-BC6F-4BA0-AFD2-6C57C8E6FB7A}"/>
                </a:ext>
              </a:extLst>
            </p:cNvPr>
            <p:cNvSpPr/>
            <p:nvPr/>
          </p:nvSpPr>
          <p:spPr>
            <a:xfrm>
              <a:off x="1885952" y="2463631"/>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Health</a:t>
              </a:r>
              <a:endParaRPr lang="en-CA" dirty="0"/>
            </a:p>
          </p:txBody>
        </p:sp>
        <p:sp>
          <p:nvSpPr>
            <p:cNvPr id="7" name="Rectangle 6">
              <a:extLst>
                <a:ext uri="{FF2B5EF4-FFF2-40B4-BE49-F238E27FC236}">
                  <a16:creationId xmlns:a16="http://schemas.microsoft.com/office/drawing/2014/main" id="{D77ED188-B5E8-4E5F-9612-55A5E0FC90BB}"/>
                </a:ext>
              </a:extLst>
            </p:cNvPr>
            <p:cNvSpPr/>
            <p:nvPr/>
          </p:nvSpPr>
          <p:spPr>
            <a:xfrm>
              <a:off x="1885952" y="2937241"/>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Life Expectancy</a:t>
              </a:r>
              <a:endParaRPr lang="en-CA" dirty="0"/>
            </a:p>
          </p:txBody>
        </p:sp>
        <p:sp>
          <p:nvSpPr>
            <p:cNvPr id="8" name="Rectangle 7">
              <a:extLst>
                <a:ext uri="{FF2B5EF4-FFF2-40B4-BE49-F238E27FC236}">
                  <a16:creationId xmlns:a16="http://schemas.microsoft.com/office/drawing/2014/main" id="{FEE773F0-5D13-4FA1-B688-1D03D89A8A1A}"/>
                </a:ext>
              </a:extLst>
            </p:cNvPr>
            <p:cNvSpPr/>
            <p:nvPr/>
          </p:nvSpPr>
          <p:spPr>
            <a:xfrm>
              <a:off x="1885952" y="3461950"/>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Freedom</a:t>
              </a:r>
              <a:endParaRPr lang="en-CA" dirty="0"/>
            </a:p>
          </p:txBody>
        </p:sp>
        <p:sp>
          <p:nvSpPr>
            <p:cNvPr id="9" name="Rectangle 8">
              <a:extLst>
                <a:ext uri="{FF2B5EF4-FFF2-40B4-BE49-F238E27FC236}">
                  <a16:creationId xmlns:a16="http://schemas.microsoft.com/office/drawing/2014/main" id="{FFACB99A-996E-47A6-9313-727FC6ACBE9F}"/>
                </a:ext>
              </a:extLst>
            </p:cNvPr>
            <p:cNvSpPr/>
            <p:nvPr/>
          </p:nvSpPr>
          <p:spPr>
            <a:xfrm>
              <a:off x="1885952" y="3953982"/>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Trust</a:t>
              </a:r>
              <a:endParaRPr lang="en-CA" dirty="0"/>
            </a:p>
          </p:txBody>
        </p:sp>
        <p:sp>
          <p:nvSpPr>
            <p:cNvPr id="10" name="Rectangle 9">
              <a:extLst>
                <a:ext uri="{FF2B5EF4-FFF2-40B4-BE49-F238E27FC236}">
                  <a16:creationId xmlns:a16="http://schemas.microsoft.com/office/drawing/2014/main" id="{3CB7379C-88FB-4BEF-82C5-2CCC6C5DD103}"/>
                </a:ext>
              </a:extLst>
            </p:cNvPr>
            <p:cNvSpPr/>
            <p:nvPr/>
          </p:nvSpPr>
          <p:spPr>
            <a:xfrm>
              <a:off x="1885952" y="4446014"/>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Generosity</a:t>
              </a:r>
              <a:endParaRPr lang="en-CA" dirty="0"/>
            </a:p>
          </p:txBody>
        </p:sp>
        <p:sp>
          <p:nvSpPr>
            <p:cNvPr id="11" name="Rectangle 10">
              <a:extLst>
                <a:ext uri="{FF2B5EF4-FFF2-40B4-BE49-F238E27FC236}">
                  <a16:creationId xmlns:a16="http://schemas.microsoft.com/office/drawing/2014/main" id="{9AA377A4-5DA9-4887-A69B-7E3D9F9AB6A2}"/>
                </a:ext>
              </a:extLst>
            </p:cNvPr>
            <p:cNvSpPr/>
            <p:nvPr/>
          </p:nvSpPr>
          <p:spPr>
            <a:xfrm>
              <a:off x="1885952" y="5000096"/>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Population</a:t>
              </a:r>
              <a:endParaRPr lang="en-CA" dirty="0"/>
            </a:p>
          </p:txBody>
        </p:sp>
        <p:sp>
          <p:nvSpPr>
            <p:cNvPr id="12" name="Rectangle 11">
              <a:extLst>
                <a:ext uri="{FF2B5EF4-FFF2-40B4-BE49-F238E27FC236}">
                  <a16:creationId xmlns:a16="http://schemas.microsoft.com/office/drawing/2014/main" id="{59A98402-7469-4D65-B820-94AF9F98A749}"/>
                </a:ext>
              </a:extLst>
            </p:cNvPr>
            <p:cNvSpPr/>
            <p:nvPr/>
          </p:nvSpPr>
          <p:spPr>
            <a:xfrm>
              <a:off x="1885952" y="5502557"/>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Area</a:t>
              </a:r>
              <a:endParaRPr lang="en-CA" dirty="0"/>
            </a:p>
          </p:txBody>
        </p:sp>
        <p:sp>
          <p:nvSpPr>
            <p:cNvPr id="13" name="Rectangle 12">
              <a:extLst>
                <a:ext uri="{FF2B5EF4-FFF2-40B4-BE49-F238E27FC236}">
                  <a16:creationId xmlns:a16="http://schemas.microsoft.com/office/drawing/2014/main" id="{29A0D170-3007-419F-969C-282214185302}"/>
                </a:ext>
              </a:extLst>
            </p:cNvPr>
            <p:cNvSpPr/>
            <p:nvPr/>
          </p:nvSpPr>
          <p:spPr>
            <a:xfrm>
              <a:off x="1885952" y="6005018"/>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Density</a:t>
              </a:r>
              <a:endParaRPr lang="en-CA" dirty="0"/>
            </a:p>
          </p:txBody>
        </p:sp>
        <p:sp>
          <p:nvSpPr>
            <p:cNvPr id="15" name="Right Brace 14">
              <a:extLst>
                <a:ext uri="{FF2B5EF4-FFF2-40B4-BE49-F238E27FC236}">
                  <a16:creationId xmlns:a16="http://schemas.microsoft.com/office/drawing/2014/main" id="{71A6DEBD-DF60-4E18-9BC7-AEE40D12BF47}"/>
                </a:ext>
              </a:extLst>
            </p:cNvPr>
            <p:cNvSpPr/>
            <p:nvPr/>
          </p:nvSpPr>
          <p:spPr>
            <a:xfrm>
              <a:off x="5290064" y="1457325"/>
              <a:ext cx="1293910" cy="4860491"/>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CA" dirty="0"/>
            </a:p>
          </p:txBody>
        </p:sp>
        <p:sp>
          <p:nvSpPr>
            <p:cNvPr id="16" name="Rectangle 15">
              <a:extLst>
                <a:ext uri="{FF2B5EF4-FFF2-40B4-BE49-F238E27FC236}">
                  <a16:creationId xmlns:a16="http://schemas.microsoft.com/office/drawing/2014/main" id="{24257BFE-5DB0-483A-965F-8A0D66EDC0B3}"/>
                </a:ext>
              </a:extLst>
            </p:cNvPr>
            <p:cNvSpPr/>
            <p:nvPr/>
          </p:nvSpPr>
          <p:spPr>
            <a:xfrm>
              <a:off x="6792391" y="3720738"/>
              <a:ext cx="3256485" cy="3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Happiness Score</a:t>
              </a:r>
              <a:endParaRPr lang="en-CA" dirty="0"/>
            </a:p>
          </p:txBody>
        </p:sp>
        <p:sp>
          <p:nvSpPr>
            <p:cNvPr id="18" name="Rectangle 17">
              <a:extLst>
                <a:ext uri="{FF2B5EF4-FFF2-40B4-BE49-F238E27FC236}">
                  <a16:creationId xmlns:a16="http://schemas.microsoft.com/office/drawing/2014/main" id="{5187BDE0-C45D-42A8-94F7-EA1FEEDB21F3}"/>
                </a:ext>
              </a:extLst>
            </p:cNvPr>
            <p:cNvSpPr/>
            <p:nvPr/>
          </p:nvSpPr>
          <p:spPr>
            <a:xfrm>
              <a:off x="481012" y="1457324"/>
              <a:ext cx="1196523" cy="2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Country</a:t>
              </a:r>
            </a:p>
          </p:txBody>
        </p:sp>
        <p:sp>
          <p:nvSpPr>
            <p:cNvPr id="19" name="Rectangle 18">
              <a:extLst>
                <a:ext uri="{FF2B5EF4-FFF2-40B4-BE49-F238E27FC236}">
                  <a16:creationId xmlns:a16="http://schemas.microsoft.com/office/drawing/2014/main" id="{F8B37F9C-70E9-4375-B334-E034960CE9BF}"/>
                </a:ext>
              </a:extLst>
            </p:cNvPr>
            <p:cNvSpPr/>
            <p:nvPr/>
          </p:nvSpPr>
          <p:spPr>
            <a:xfrm>
              <a:off x="481011" y="3955507"/>
              <a:ext cx="1196523" cy="2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Region</a:t>
              </a:r>
            </a:p>
          </p:txBody>
        </p:sp>
      </p:grpSp>
      <p:sp>
        <p:nvSpPr>
          <p:cNvPr id="3" name="Rectangle 2">
            <a:extLst>
              <a:ext uri="{FF2B5EF4-FFF2-40B4-BE49-F238E27FC236}">
                <a16:creationId xmlns:a16="http://schemas.microsoft.com/office/drawing/2014/main" id="{B3AFE2A9-FEF6-4E5A-AD6F-01B52ECE500F}"/>
              </a:ext>
            </a:extLst>
          </p:cNvPr>
          <p:cNvSpPr/>
          <p:nvPr/>
        </p:nvSpPr>
        <p:spPr>
          <a:xfrm>
            <a:off x="1518487" y="1131898"/>
            <a:ext cx="3048000" cy="2572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t>Independent Variables</a:t>
            </a:r>
          </a:p>
        </p:txBody>
      </p:sp>
      <p:sp>
        <p:nvSpPr>
          <p:cNvPr id="21" name="Rectangle 20">
            <a:extLst>
              <a:ext uri="{FF2B5EF4-FFF2-40B4-BE49-F238E27FC236}">
                <a16:creationId xmlns:a16="http://schemas.microsoft.com/office/drawing/2014/main" id="{B14B14D2-F39F-45E8-8A2B-F2305E830DD0}"/>
              </a:ext>
            </a:extLst>
          </p:cNvPr>
          <p:cNvSpPr/>
          <p:nvPr/>
        </p:nvSpPr>
        <p:spPr>
          <a:xfrm>
            <a:off x="8040698" y="3492372"/>
            <a:ext cx="3048000" cy="2572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t>Dependent Variable</a:t>
            </a:r>
          </a:p>
        </p:txBody>
      </p:sp>
      <p:sp>
        <p:nvSpPr>
          <p:cNvPr id="22" name="Rectangle 21">
            <a:extLst>
              <a:ext uri="{FF2B5EF4-FFF2-40B4-BE49-F238E27FC236}">
                <a16:creationId xmlns:a16="http://schemas.microsoft.com/office/drawing/2014/main" id="{CF3B4CD9-2A0C-49BB-9311-BD11822C5EE1}"/>
              </a:ext>
            </a:extLst>
          </p:cNvPr>
          <p:cNvSpPr/>
          <p:nvPr/>
        </p:nvSpPr>
        <p:spPr>
          <a:xfrm>
            <a:off x="679195" y="2727505"/>
            <a:ext cx="798254" cy="2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FF00"/>
                </a:solidFill>
              </a:rPr>
              <a:t>Year</a:t>
            </a:r>
          </a:p>
          <a:p>
            <a:pPr algn="ctr"/>
            <a:endParaRPr lang="en-CA" b="1" dirty="0">
              <a:solidFill>
                <a:srgbClr val="FFFF00"/>
              </a:solidFill>
            </a:endParaRPr>
          </a:p>
          <a:p>
            <a:pPr algn="ctr"/>
            <a:r>
              <a:rPr lang="en-CA" b="1" dirty="0">
                <a:solidFill>
                  <a:srgbClr val="FFFF00"/>
                </a:solidFill>
              </a:rPr>
              <a:t>2015</a:t>
            </a:r>
          </a:p>
          <a:p>
            <a:pPr algn="ctr"/>
            <a:r>
              <a:rPr lang="en-CA" b="1" dirty="0">
                <a:solidFill>
                  <a:srgbClr val="FFFF00"/>
                </a:solidFill>
              </a:rPr>
              <a:t>2016</a:t>
            </a:r>
          </a:p>
          <a:p>
            <a:pPr algn="ctr"/>
            <a:r>
              <a:rPr lang="en-CA" b="1" dirty="0">
                <a:solidFill>
                  <a:srgbClr val="FFFF00"/>
                </a:solidFill>
              </a:rPr>
              <a:t>2017</a:t>
            </a:r>
          </a:p>
          <a:p>
            <a:pPr algn="ctr"/>
            <a:r>
              <a:rPr lang="en-CA" b="1" dirty="0">
                <a:solidFill>
                  <a:srgbClr val="FFFF00"/>
                </a:solidFill>
              </a:rPr>
              <a:t>2018</a:t>
            </a:r>
          </a:p>
          <a:p>
            <a:pPr algn="ctr"/>
            <a:r>
              <a:rPr lang="en-CA" b="1" dirty="0">
                <a:solidFill>
                  <a:srgbClr val="FFFF00"/>
                </a:solidFill>
              </a:rPr>
              <a:t>2019</a:t>
            </a:r>
          </a:p>
        </p:txBody>
      </p:sp>
    </p:spTree>
    <p:extLst>
      <p:ext uri="{BB962C8B-B14F-4D97-AF65-F5344CB8AC3E}">
        <p14:creationId xmlns:p14="http://schemas.microsoft.com/office/powerpoint/2010/main" val="303562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834182" cy="1400530"/>
          </a:xfrm>
        </p:spPr>
        <p:txBody>
          <a:bodyPr/>
          <a:lstStyle/>
          <a:p>
            <a:r>
              <a:rPr lang="en-CA" b="1" dirty="0">
                <a:solidFill>
                  <a:schemeClr val="accent2">
                    <a:lumMod val="75000"/>
                  </a:schemeClr>
                </a:solidFill>
              </a:rPr>
              <a:t>Missing Values </a:t>
            </a:r>
            <a:r>
              <a:rPr lang="en-CA" sz="2000" dirty="0"/>
              <a:t>Density, Trust and Life Expectancy</a:t>
            </a: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1624013" y="1429226"/>
            <a:ext cx="11248172" cy="4890807"/>
          </a:xfrm>
        </p:spPr>
        <p:txBody>
          <a:bodyPr>
            <a:noAutofit/>
          </a:bodyPr>
          <a:lstStyle/>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sp>
        <p:nvSpPr>
          <p:cNvPr id="9" name="Content Placeholder 2">
            <a:extLst>
              <a:ext uri="{FF2B5EF4-FFF2-40B4-BE49-F238E27FC236}">
                <a16:creationId xmlns:a16="http://schemas.microsoft.com/office/drawing/2014/main" id="{D4255D65-5FAA-4841-8C87-AF2908B916DF}"/>
              </a:ext>
            </a:extLst>
          </p:cNvPr>
          <p:cNvSpPr txBox="1">
            <a:spLocks/>
          </p:cNvSpPr>
          <p:nvPr/>
        </p:nvSpPr>
        <p:spPr>
          <a:xfrm>
            <a:off x="461962" y="1429225"/>
            <a:ext cx="10995151" cy="489080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Wingdings 3" panose="05040102010807070707" pitchFamily="18" charset="2"/>
              <a:buChar char=""/>
            </a:pPr>
            <a:r>
              <a:rPr lang="en-CA" sz="2400" dirty="0"/>
              <a:t>“Trust “variable is missed for 2018 and 2019. So it is replaced by the average of 2017 which is 0.14. </a:t>
            </a:r>
          </a:p>
          <a:p>
            <a:pPr>
              <a:buFont typeface="Wingdings 3" panose="05040102010807070707" pitchFamily="18" charset="2"/>
              <a:buChar char=""/>
            </a:pPr>
            <a:r>
              <a:rPr lang="en-CA" sz="2400" dirty="0"/>
              <a:t>A few “Life Expectancy” is missed and replaced with the average of the same year.</a:t>
            </a:r>
          </a:p>
          <a:p>
            <a:pPr>
              <a:buFont typeface="Wingdings 3" panose="05040102010807070707" pitchFamily="18" charset="2"/>
              <a:buChar char=""/>
            </a:pPr>
            <a:r>
              <a:rPr lang="en-CA" sz="2400" dirty="0"/>
              <a:t>A few countries have missing Density. It is calculated by Population/Area.</a:t>
            </a:r>
          </a:p>
          <a:p>
            <a:pPr>
              <a:buFont typeface="Wingdings 3" panose="05040102010807070707" pitchFamily="18" charset="2"/>
              <a:buChar char=""/>
            </a:pPr>
            <a:endParaRPr lang="en-CA" sz="2400" dirty="0"/>
          </a:p>
          <a:p>
            <a:pPr marL="0" indent="0">
              <a:buFont typeface="Wingdings 3" charset="2"/>
              <a:buNone/>
            </a:pPr>
            <a:endParaRPr lang="en-CA" sz="1800" dirty="0"/>
          </a:p>
          <a:p>
            <a:pPr marL="0" indent="0">
              <a:buFont typeface="Wingdings 3" charset="2"/>
              <a:buNone/>
            </a:pPr>
            <a:endParaRPr lang="en-CA" sz="1800" dirty="0"/>
          </a:p>
        </p:txBody>
      </p:sp>
      <p:graphicFrame>
        <p:nvGraphicFramePr>
          <p:cNvPr id="6" name="Table 5">
            <a:extLst>
              <a:ext uri="{FF2B5EF4-FFF2-40B4-BE49-F238E27FC236}">
                <a16:creationId xmlns:a16="http://schemas.microsoft.com/office/drawing/2014/main" id="{E9CA7FD3-FAB1-432F-AB85-84E3CCDDC5FD}"/>
              </a:ext>
            </a:extLst>
          </p:cNvPr>
          <p:cNvGraphicFramePr>
            <a:graphicFrameLocks noGrp="1"/>
          </p:cNvGraphicFramePr>
          <p:nvPr>
            <p:extLst>
              <p:ext uri="{D42A27DB-BD31-4B8C-83A1-F6EECF244321}">
                <p14:modId xmlns:p14="http://schemas.microsoft.com/office/powerpoint/2010/main" val="3629995880"/>
              </p:ext>
            </p:extLst>
          </p:nvPr>
        </p:nvGraphicFramePr>
        <p:xfrm>
          <a:off x="4262312" y="3769641"/>
          <a:ext cx="2473325" cy="1325880"/>
        </p:xfrm>
        <a:graphic>
          <a:graphicData uri="http://schemas.openxmlformats.org/drawingml/2006/table">
            <a:tbl>
              <a:tblPr>
                <a:tableStyleId>{5C22544A-7EE6-4342-B048-85BDC9FD1C3A}</a:tableStyleId>
              </a:tblPr>
              <a:tblGrid>
                <a:gridCol w="1281238">
                  <a:extLst>
                    <a:ext uri="{9D8B030D-6E8A-4147-A177-3AD203B41FA5}">
                      <a16:colId xmlns:a16="http://schemas.microsoft.com/office/drawing/2014/main" val="2176841457"/>
                    </a:ext>
                  </a:extLst>
                </a:gridCol>
                <a:gridCol w="582487">
                  <a:extLst>
                    <a:ext uri="{9D8B030D-6E8A-4147-A177-3AD203B41FA5}">
                      <a16:colId xmlns:a16="http://schemas.microsoft.com/office/drawing/2014/main" val="1939952387"/>
                    </a:ext>
                  </a:extLst>
                </a:gridCol>
                <a:gridCol w="609600">
                  <a:extLst>
                    <a:ext uri="{9D8B030D-6E8A-4147-A177-3AD203B41FA5}">
                      <a16:colId xmlns:a16="http://schemas.microsoft.com/office/drawing/2014/main" val="1755497009"/>
                    </a:ext>
                  </a:extLst>
                </a:gridCol>
              </a:tblGrid>
              <a:tr h="184150">
                <a:tc>
                  <a:txBody>
                    <a:bodyPr/>
                    <a:lstStyle/>
                    <a:p>
                      <a:pPr algn="l" fontAlgn="b"/>
                      <a:r>
                        <a:rPr lang="en-CA" sz="1200" u="none" strike="noStrike">
                          <a:effectLst/>
                        </a:rPr>
                        <a:t>Variable</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N Miss</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30648908"/>
                  </a:ext>
                </a:extLst>
              </a:tr>
              <a:tr h="184150">
                <a:tc>
                  <a:txBody>
                    <a:bodyPr/>
                    <a:lstStyle/>
                    <a:p>
                      <a:pPr algn="l" fontAlgn="b"/>
                      <a:r>
                        <a:rPr lang="en-CA" sz="1200" u="none" strike="noStrike">
                          <a:effectLst/>
                        </a:rPr>
                        <a:t>Life_Expectancy</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749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30</a:t>
                      </a:r>
                      <a:endParaRPr lang="en-CA" sz="12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9168302"/>
                  </a:ext>
                </a:extLst>
              </a:tr>
              <a:tr h="184150">
                <a:tc>
                  <a:txBody>
                    <a:bodyPr/>
                    <a:lstStyle/>
                    <a:p>
                      <a:pPr algn="l" fontAlgn="b"/>
                      <a:r>
                        <a:rPr lang="en-CA" sz="1200" u="none" strike="noStrike">
                          <a:effectLst/>
                        </a:rPr>
                        <a:t>LE_N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779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b="1" u="none" strike="noStrike" dirty="0">
                          <a:effectLst/>
                        </a:rPr>
                        <a:t>0</a:t>
                      </a:r>
                      <a:endParaRPr lang="en-CA"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2794761"/>
                  </a:ext>
                </a:extLst>
              </a:tr>
              <a:tr h="184150">
                <a:tc>
                  <a:txBody>
                    <a:bodyPr/>
                    <a:lstStyle/>
                    <a:p>
                      <a:pPr algn="l" fontAlgn="b"/>
                      <a:r>
                        <a:rPr lang="en-CA" sz="1200" u="none" strike="noStrike">
                          <a:effectLst/>
                        </a:rPr>
                        <a:t>Trust</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468</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311</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3470766"/>
                  </a:ext>
                </a:extLst>
              </a:tr>
              <a:tr h="184150">
                <a:tc>
                  <a:txBody>
                    <a:bodyPr/>
                    <a:lstStyle/>
                    <a:p>
                      <a:pPr algn="l" fontAlgn="b"/>
                      <a:r>
                        <a:rPr lang="en-CA" sz="1200" u="none" strike="noStrike">
                          <a:effectLst/>
                        </a:rPr>
                        <a:t>TRUST_N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779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b="1" u="none" strike="noStrike" dirty="0">
                          <a:effectLst/>
                        </a:rPr>
                        <a:t>0</a:t>
                      </a:r>
                      <a:endParaRPr lang="en-CA"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61636837"/>
                  </a:ext>
                </a:extLst>
              </a:tr>
              <a:tr h="184150">
                <a:tc>
                  <a:txBody>
                    <a:bodyPr/>
                    <a:lstStyle/>
                    <a:p>
                      <a:pPr algn="l" fontAlgn="b"/>
                      <a:r>
                        <a:rPr lang="en-CA" sz="1200" u="none" strike="noStrike">
                          <a:effectLst/>
                        </a:rPr>
                        <a:t>Density</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703</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dirty="0">
                          <a:effectLst/>
                        </a:rPr>
                        <a:t>76</a:t>
                      </a:r>
                      <a:endParaRPr lang="en-CA" sz="12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0165198"/>
                  </a:ext>
                </a:extLst>
              </a:tr>
              <a:tr h="190500">
                <a:tc>
                  <a:txBody>
                    <a:bodyPr/>
                    <a:lstStyle/>
                    <a:p>
                      <a:pPr algn="l" fontAlgn="b"/>
                      <a:r>
                        <a:rPr lang="en-CA" sz="1200" u="none" strike="noStrike">
                          <a:effectLst/>
                        </a:rPr>
                        <a:t>Density_N</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u="none" strike="noStrike">
                          <a:effectLst/>
                        </a:rPr>
                        <a:t>779</a:t>
                      </a:r>
                      <a:endParaRPr lang="en-CA" sz="12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200" b="1" u="none" strike="noStrike" dirty="0">
                          <a:effectLst/>
                        </a:rPr>
                        <a:t>0</a:t>
                      </a:r>
                      <a:endParaRPr lang="en-CA" sz="12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72651055"/>
                  </a:ext>
                </a:extLst>
              </a:tr>
            </a:tbl>
          </a:graphicData>
        </a:graphic>
      </p:graphicFrame>
    </p:spTree>
    <p:extLst>
      <p:ext uri="{BB962C8B-B14F-4D97-AF65-F5344CB8AC3E}">
        <p14:creationId xmlns:p14="http://schemas.microsoft.com/office/powerpoint/2010/main" val="843791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1F7F-7123-46C9-B881-EA0D3C176FE3}"/>
              </a:ext>
            </a:extLst>
          </p:cNvPr>
          <p:cNvSpPr>
            <a:spLocks noGrp="1"/>
          </p:cNvSpPr>
          <p:nvPr>
            <p:ph type="title"/>
          </p:nvPr>
        </p:nvSpPr>
        <p:spPr>
          <a:xfrm>
            <a:off x="461962" y="361950"/>
            <a:ext cx="9404723" cy="1400530"/>
          </a:xfrm>
        </p:spPr>
        <p:txBody>
          <a:bodyPr/>
          <a:lstStyle/>
          <a:p>
            <a:r>
              <a:rPr lang="en-CA" b="1" dirty="0">
                <a:solidFill>
                  <a:schemeClr val="accent2">
                    <a:lumMod val="75000"/>
                  </a:schemeClr>
                </a:solidFill>
              </a:rPr>
              <a:t>Descriptive Analysis </a:t>
            </a:r>
            <a:r>
              <a:rPr lang="en-CA" sz="2000" dirty="0"/>
              <a:t>Distribution of </a:t>
            </a:r>
            <a:r>
              <a:rPr lang="en-CA" sz="2000" dirty="0" err="1"/>
              <a:t>Happiness_Score</a:t>
            </a:r>
            <a:r>
              <a:rPr lang="en-CA" sz="2000" dirty="0"/>
              <a:t> </a:t>
            </a:r>
            <a:endParaRPr lang="en-CA" b="1" dirty="0">
              <a:solidFill>
                <a:schemeClr val="accent2">
                  <a:lumMod val="75000"/>
                </a:schemeClr>
              </a:solidFill>
            </a:endParaRPr>
          </a:p>
        </p:txBody>
      </p:sp>
      <p:sp>
        <p:nvSpPr>
          <p:cNvPr id="3" name="Content Placeholder 2">
            <a:extLst>
              <a:ext uri="{FF2B5EF4-FFF2-40B4-BE49-F238E27FC236}">
                <a16:creationId xmlns:a16="http://schemas.microsoft.com/office/drawing/2014/main" id="{A09EB64A-89D5-4661-9E05-2A79C85F3B4C}"/>
              </a:ext>
            </a:extLst>
          </p:cNvPr>
          <p:cNvSpPr>
            <a:spLocks noGrp="1"/>
          </p:cNvSpPr>
          <p:nvPr>
            <p:ph idx="1"/>
          </p:nvPr>
        </p:nvSpPr>
        <p:spPr>
          <a:xfrm>
            <a:off x="5348752" y="1269066"/>
            <a:ext cx="5808858" cy="4890807"/>
          </a:xfrm>
        </p:spPr>
        <p:txBody>
          <a:bodyPr>
            <a:noAutofit/>
          </a:bodyPr>
          <a:lstStyle/>
          <a:p>
            <a:pPr>
              <a:buFont typeface="Wingdings 3" panose="05040102010807070707" pitchFamily="18" charset="2"/>
              <a:buChar char=""/>
            </a:pPr>
            <a:r>
              <a:rPr lang="en-CA" sz="1800" dirty="0"/>
              <a:t>The distribution of happiness score is close to normal, with less happy countries with a score about 2.5 and the happiest countries around 8.</a:t>
            </a:r>
          </a:p>
          <a:p>
            <a:pPr>
              <a:buFont typeface="Wingdings 3" panose="05040102010807070707" pitchFamily="18" charset="2"/>
              <a:buChar char=""/>
            </a:pPr>
            <a:r>
              <a:rPr lang="en-CA" sz="1800" dirty="0"/>
              <a:t>comparing the histogram of 2015 with 2019, it seems that the countries on average get a bit happier. The maximum was 7.59 in 2015 and  7.77 in 2019 with  Median and Mean a bit more as well in 2019.</a:t>
            </a:r>
          </a:p>
          <a:p>
            <a:pPr>
              <a:buFont typeface="Wingdings 3" panose="05040102010807070707" pitchFamily="18" charset="2"/>
              <a:buChar char=""/>
            </a:pPr>
            <a:endParaRPr lang="en-CA" dirty="0"/>
          </a:p>
          <a:p>
            <a:pPr marL="0" indent="0">
              <a:buNone/>
            </a:pPr>
            <a:endParaRPr lang="en-CA" sz="1600" dirty="0"/>
          </a:p>
          <a:p>
            <a:pPr marL="0" indent="0">
              <a:buNone/>
            </a:pPr>
            <a:endParaRPr lang="en-CA" sz="1600" dirty="0"/>
          </a:p>
        </p:txBody>
      </p:sp>
      <p:pic>
        <p:nvPicPr>
          <p:cNvPr id="8" name="Picture 7">
            <a:extLst>
              <a:ext uri="{FF2B5EF4-FFF2-40B4-BE49-F238E27FC236}">
                <a16:creationId xmlns:a16="http://schemas.microsoft.com/office/drawing/2014/main" id="{BE30D2A1-C320-494E-8463-08CF4103A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65" y="1122762"/>
            <a:ext cx="4741677" cy="2717287"/>
          </a:xfrm>
          <a:prstGeom prst="rect">
            <a:avLst/>
          </a:prstGeom>
        </p:spPr>
      </p:pic>
      <p:pic>
        <p:nvPicPr>
          <p:cNvPr id="10" name="Picture 9">
            <a:extLst>
              <a:ext uri="{FF2B5EF4-FFF2-40B4-BE49-F238E27FC236}">
                <a16:creationId xmlns:a16="http://schemas.microsoft.com/office/drawing/2014/main" id="{1E90A970-6659-476E-B6CF-8F8DEBCB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65" y="3840049"/>
            <a:ext cx="4741677" cy="2715069"/>
          </a:xfrm>
          <a:prstGeom prst="rect">
            <a:avLst/>
          </a:prstGeom>
        </p:spPr>
      </p:pic>
      <p:graphicFrame>
        <p:nvGraphicFramePr>
          <p:cNvPr id="15" name="Table 14">
            <a:extLst>
              <a:ext uri="{FF2B5EF4-FFF2-40B4-BE49-F238E27FC236}">
                <a16:creationId xmlns:a16="http://schemas.microsoft.com/office/drawing/2014/main" id="{88E75939-BE11-4C30-A981-4613EFA2C868}"/>
              </a:ext>
            </a:extLst>
          </p:cNvPr>
          <p:cNvGraphicFramePr>
            <a:graphicFrameLocks noGrp="1"/>
          </p:cNvGraphicFramePr>
          <p:nvPr>
            <p:extLst>
              <p:ext uri="{D42A27DB-BD31-4B8C-83A1-F6EECF244321}">
                <p14:modId xmlns:p14="http://schemas.microsoft.com/office/powerpoint/2010/main" val="3862447834"/>
              </p:ext>
            </p:extLst>
          </p:nvPr>
        </p:nvGraphicFramePr>
        <p:xfrm>
          <a:off x="8849630" y="4717286"/>
          <a:ext cx="3042610" cy="775404"/>
        </p:xfrm>
        <a:graphic>
          <a:graphicData uri="http://schemas.openxmlformats.org/drawingml/2006/table">
            <a:tbl>
              <a:tblPr>
                <a:tableStyleId>{5C22544A-7EE6-4342-B048-85BDC9FD1C3A}</a:tableStyleId>
              </a:tblPr>
              <a:tblGrid>
                <a:gridCol w="608522">
                  <a:extLst>
                    <a:ext uri="{9D8B030D-6E8A-4147-A177-3AD203B41FA5}">
                      <a16:colId xmlns:a16="http://schemas.microsoft.com/office/drawing/2014/main" val="3008400990"/>
                    </a:ext>
                  </a:extLst>
                </a:gridCol>
                <a:gridCol w="608522">
                  <a:extLst>
                    <a:ext uri="{9D8B030D-6E8A-4147-A177-3AD203B41FA5}">
                      <a16:colId xmlns:a16="http://schemas.microsoft.com/office/drawing/2014/main" val="675852714"/>
                    </a:ext>
                  </a:extLst>
                </a:gridCol>
                <a:gridCol w="608522">
                  <a:extLst>
                    <a:ext uri="{9D8B030D-6E8A-4147-A177-3AD203B41FA5}">
                      <a16:colId xmlns:a16="http://schemas.microsoft.com/office/drawing/2014/main" val="2883269141"/>
                    </a:ext>
                  </a:extLst>
                </a:gridCol>
                <a:gridCol w="608522">
                  <a:extLst>
                    <a:ext uri="{9D8B030D-6E8A-4147-A177-3AD203B41FA5}">
                      <a16:colId xmlns:a16="http://schemas.microsoft.com/office/drawing/2014/main" val="1137429087"/>
                    </a:ext>
                  </a:extLst>
                </a:gridCol>
                <a:gridCol w="608522">
                  <a:extLst>
                    <a:ext uri="{9D8B030D-6E8A-4147-A177-3AD203B41FA5}">
                      <a16:colId xmlns:a16="http://schemas.microsoft.com/office/drawing/2014/main" val="3549988362"/>
                    </a:ext>
                  </a:extLst>
                </a:gridCol>
              </a:tblGrid>
              <a:tr h="252660">
                <a:tc gridSpan="5">
                  <a:txBody>
                    <a:bodyPr/>
                    <a:lstStyle/>
                    <a:p>
                      <a:pPr algn="ctr" fontAlgn="t"/>
                      <a:r>
                        <a:rPr lang="en-CA" sz="1200" u="none" strike="noStrike" dirty="0">
                          <a:effectLst/>
                        </a:rPr>
                        <a:t>Analysis Variable : </a:t>
                      </a:r>
                      <a:r>
                        <a:rPr lang="en-CA" sz="1200" u="none" strike="noStrike" dirty="0" err="1">
                          <a:effectLst/>
                        </a:rPr>
                        <a:t>Happiness_Score</a:t>
                      </a:r>
                      <a:r>
                        <a:rPr lang="en-CA" sz="1200" u="none" strike="noStrike" dirty="0">
                          <a:effectLst/>
                        </a:rPr>
                        <a:t> 2019</a:t>
                      </a:r>
                      <a:endParaRPr lang="en-CA" sz="1200" b="0" i="0" u="none" strike="noStrike" dirty="0">
                        <a:solidFill>
                          <a:srgbClr val="000000"/>
                        </a:solidFill>
                        <a:effectLst/>
                        <a:latin typeface="Arial" panose="020B0604020202020204" pitchFamily="34" charset="0"/>
                      </a:endParaRPr>
                    </a:p>
                  </a:txBody>
                  <a:tcPr marL="6350" marR="6350" marT="635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41272895"/>
                  </a:ext>
                </a:extLst>
              </a:tr>
              <a:tr h="261372">
                <a:tc>
                  <a:txBody>
                    <a:bodyPr/>
                    <a:lstStyle/>
                    <a:p>
                      <a:pPr algn="ctr" fontAlgn="t"/>
                      <a:r>
                        <a:rPr lang="en-CA" sz="1200" u="none" strike="noStrike">
                          <a:effectLst/>
                        </a:rPr>
                        <a:t>Min</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Max</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dirty="0">
                          <a:effectLst/>
                        </a:rPr>
                        <a:t>Mean</a:t>
                      </a:r>
                      <a:endParaRPr lang="en-CA" sz="1200" b="0" i="0" u="none" strike="noStrike" dirty="0">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Median</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dirty="0">
                          <a:effectLst/>
                        </a:rPr>
                        <a:t>Mode</a:t>
                      </a:r>
                      <a:endParaRPr lang="en-CA" sz="12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4260791234"/>
                  </a:ext>
                </a:extLst>
              </a:tr>
              <a:tr h="261372">
                <a:tc>
                  <a:txBody>
                    <a:bodyPr/>
                    <a:lstStyle/>
                    <a:p>
                      <a:pPr algn="ctr" fontAlgn="t"/>
                      <a:r>
                        <a:rPr lang="en-CA" sz="1200" u="none" strike="noStrike">
                          <a:effectLst/>
                        </a:rPr>
                        <a:t>2.85</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7.77</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5.41</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5.39</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dirty="0">
                          <a:effectLst/>
                        </a:rPr>
                        <a:t>5.21</a:t>
                      </a:r>
                      <a:endParaRPr lang="en-CA" sz="12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664263577"/>
                  </a:ext>
                </a:extLst>
              </a:tr>
            </a:tbl>
          </a:graphicData>
        </a:graphic>
      </p:graphicFrame>
      <p:graphicFrame>
        <p:nvGraphicFramePr>
          <p:cNvPr id="16" name="Table 15">
            <a:extLst>
              <a:ext uri="{FF2B5EF4-FFF2-40B4-BE49-F238E27FC236}">
                <a16:creationId xmlns:a16="http://schemas.microsoft.com/office/drawing/2014/main" id="{75CB03FB-0149-43E1-AD21-D33057A38F37}"/>
              </a:ext>
            </a:extLst>
          </p:cNvPr>
          <p:cNvGraphicFramePr>
            <a:graphicFrameLocks noGrp="1"/>
          </p:cNvGraphicFramePr>
          <p:nvPr>
            <p:extLst>
              <p:ext uri="{D42A27DB-BD31-4B8C-83A1-F6EECF244321}">
                <p14:modId xmlns:p14="http://schemas.microsoft.com/office/powerpoint/2010/main" val="1838552293"/>
              </p:ext>
            </p:extLst>
          </p:nvPr>
        </p:nvGraphicFramePr>
        <p:xfrm>
          <a:off x="8849630" y="3855838"/>
          <a:ext cx="3042610" cy="790865"/>
        </p:xfrm>
        <a:graphic>
          <a:graphicData uri="http://schemas.openxmlformats.org/drawingml/2006/table">
            <a:tbl>
              <a:tblPr>
                <a:tableStyleId>{5C22544A-7EE6-4342-B048-85BDC9FD1C3A}</a:tableStyleId>
              </a:tblPr>
              <a:tblGrid>
                <a:gridCol w="608522">
                  <a:extLst>
                    <a:ext uri="{9D8B030D-6E8A-4147-A177-3AD203B41FA5}">
                      <a16:colId xmlns:a16="http://schemas.microsoft.com/office/drawing/2014/main" val="2742141673"/>
                    </a:ext>
                  </a:extLst>
                </a:gridCol>
                <a:gridCol w="608522">
                  <a:extLst>
                    <a:ext uri="{9D8B030D-6E8A-4147-A177-3AD203B41FA5}">
                      <a16:colId xmlns:a16="http://schemas.microsoft.com/office/drawing/2014/main" val="2322956192"/>
                    </a:ext>
                  </a:extLst>
                </a:gridCol>
                <a:gridCol w="608522">
                  <a:extLst>
                    <a:ext uri="{9D8B030D-6E8A-4147-A177-3AD203B41FA5}">
                      <a16:colId xmlns:a16="http://schemas.microsoft.com/office/drawing/2014/main" val="3357335553"/>
                    </a:ext>
                  </a:extLst>
                </a:gridCol>
                <a:gridCol w="608522">
                  <a:extLst>
                    <a:ext uri="{9D8B030D-6E8A-4147-A177-3AD203B41FA5}">
                      <a16:colId xmlns:a16="http://schemas.microsoft.com/office/drawing/2014/main" val="2633414489"/>
                    </a:ext>
                  </a:extLst>
                </a:gridCol>
                <a:gridCol w="608522">
                  <a:extLst>
                    <a:ext uri="{9D8B030D-6E8A-4147-A177-3AD203B41FA5}">
                      <a16:colId xmlns:a16="http://schemas.microsoft.com/office/drawing/2014/main" val="3770752061"/>
                    </a:ext>
                  </a:extLst>
                </a:gridCol>
              </a:tblGrid>
              <a:tr h="260626">
                <a:tc gridSpan="5">
                  <a:txBody>
                    <a:bodyPr/>
                    <a:lstStyle/>
                    <a:p>
                      <a:pPr algn="ctr" fontAlgn="t"/>
                      <a:r>
                        <a:rPr lang="en-CA" sz="1200" u="none" strike="noStrike">
                          <a:effectLst/>
                        </a:rPr>
                        <a:t>Analysis Variable : Happiness_Score 2015</a:t>
                      </a:r>
                      <a:endParaRPr lang="en-CA" sz="1200" b="0" i="0" u="none" strike="noStrike">
                        <a:solidFill>
                          <a:srgbClr val="000000"/>
                        </a:solidFill>
                        <a:effectLst/>
                        <a:latin typeface="Arial" panose="020B0604020202020204" pitchFamily="34" charset="0"/>
                      </a:endParaRPr>
                    </a:p>
                  </a:txBody>
                  <a:tcPr marL="6350" marR="6350" marT="635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508005981"/>
                  </a:ext>
                </a:extLst>
              </a:tr>
              <a:tr h="260626">
                <a:tc>
                  <a:txBody>
                    <a:bodyPr/>
                    <a:lstStyle/>
                    <a:p>
                      <a:pPr algn="ctr" fontAlgn="t"/>
                      <a:r>
                        <a:rPr lang="en-CA" sz="1200" u="none" strike="noStrike">
                          <a:effectLst/>
                        </a:rPr>
                        <a:t>Min</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Max</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Mean</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Median</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dirty="0">
                          <a:effectLst/>
                        </a:rPr>
                        <a:t>Mode</a:t>
                      </a:r>
                      <a:endParaRPr lang="en-CA" sz="12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2649049945"/>
                  </a:ext>
                </a:extLst>
              </a:tr>
              <a:tr h="269613">
                <a:tc>
                  <a:txBody>
                    <a:bodyPr/>
                    <a:lstStyle/>
                    <a:p>
                      <a:pPr algn="ctr" fontAlgn="t"/>
                      <a:r>
                        <a:rPr lang="en-CA" sz="1200" u="none" strike="noStrike">
                          <a:effectLst/>
                        </a:rPr>
                        <a:t>2.84</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7.59</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5.38</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a:effectLst/>
                        </a:rPr>
                        <a:t>5.25</a:t>
                      </a:r>
                      <a:endParaRPr lang="en-CA" sz="1200" b="0" i="0" u="none" strike="noStrike">
                        <a:solidFill>
                          <a:srgbClr val="000000"/>
                        </a:solidFill>
                        <a:effectLst/>
                        <a:latin typeface="Arial" panose="020B0604020202020204" pitchFamily="34" charset="0"/>
                      </a:endParaRPr>
                    </a:p>
                  </a:txBody>
                  <a:tcPr marL="6350" marR="6350" marT="6350" marB="0"/>
                </a:tc>
                <a:tc>
                  <a:txBody>
                    <a:bodyPr/>
                    <a:lstStyle/>
                    <a:p>
                      <a:pPr algn="ctr" fontAlgn="t"/>
                      <a:r>
                        <a:rPr lang="en-CA" sz="1200" u="none" strike="noStrike" dirty="0">
                          <a:effectLst/>
                        </a:rPr>
                        <a:t>5.19</a:t>
                      </a:r>
                      <a:endParaRPr lang="en-CA" sz="1200" b="0"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1798602738"/>
                  </a:ext>
                </a:extLst>
              </a:tr>
            </a:tbl>
          </a:graphicData>
        </a:graphic>
      </p:graphicFrame>
      <p:pic>
        <p:nvPicPr>
          <p:cNvPr id="18" name="Picture 17">
            <a:extLst>
              <a:ext uri="{FF2B5EF4-FFF2-40B4-BE49-F238E27FC236}">
                <a16:creationId xmlns:a16="http://schemas.microsoft.com/office/drawing/2014/main" id="{AC533650-97D0-49DF-841A-F7AD68B31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645" y="3840048"/>
            <a:ext cx="3472875" cy="2715069"/>
          </a:xfrm>
          <a:prstGeom prst="rect">
            <a:avLst/>
          </a:prstGeom>
        </p:spPr>
      </p:pic>
    </p:spTree>
    <p:extLst>
      <p:ext uri="{BB962C8B-B14F-4D97-AF65-F5344CB8AC3E}">
        <p14:creationId xmlns:p14="http://schemas.microsoft.com/office/powerpoint/2010/main" val="3515619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3491</TotalTime>
  <Words>2033</Words>
  <Application>Microsoft Office PowerPoint</Application>
  <PresentationFormat>Widescreen</PresentationFormat>
  <Paragraphs>496</Paragraphs>
  <Slides>21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Ion</vt:lpstr>
      <vt:lpstr>SAS Project : World Happiness</vt:lpstr>
      <vt:lpstr>Outline</vt:lpstr>
      <vt:lpstr>Introduction</vt:lpstr>
      <vt:lpstr>Objectives</vt:lpstr>
      <vt:lpstr>PowerPoint Presentation</vt:lpstr>
      <vt:lpstr>Methodologies</vt:lpstr>
      <vt:lpstr>PowerPoint Presentation</vt:lpstr>
      <vt:lpstr>Missing Values Density, Trust and Life Expectancy</vt:lpstr>
      <vt:lpstr>Descriptive Analysis Distribution of Happiness_Score </vt:lpstr>
      <vt:lpstr>Descriptive Analysis </vt:lpstr>
      <vt:lpstr>Descriptive Analysis Happiness &amp; Population</vt:lpstr>
      <vt:lpstr>Descriptive Analysis Happiness &amp; Region</vt:lpstr>
      <vt:lpstr>Descriptive Analysis Happiness change during time</vt:lpstr>
      <vt:lpstr>Predictive Analysis Linear Regression on Happiness_score</vt:lpstr>
      <vt:lpstr>Business Questions</vt:lpstr>
      <vt:lpstr>Findings</vt:lpstr>
      <vt:lpstr>Findings</vt:lpstr>
      <vt:lpstr>Findings</vt:lpstr>
      <vt:lpstr>Conclusions</vt:lpstr>
      <vt:lpstr>Recommendations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Project World Happiness</dc:title>
  <dc:creator>Rayan</dc:creator>
  <cp:lastModifiedBy>Rayan</cp:lastModifiedBy>
  <cp:revision>129</cp:revision>
  <dcterms:created xsi:type="dcterms:W3CDTF">2020-05-19T23:01:24Z</dcterms:created>
  <dcterms:modified xsi:type="dcterms:W3CDTF">2020-06-02T20:29:57Z</dcterms:modified>
</cp:coreProperties>
</file>